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306" r:id="rId4"/>
    <p:sldId id="319" r:id="rId5"/>
    <p:sldId id="307" r:id="rId6"/>
    <p:sldId id="315" r:id="rId7"/>
    <p:sldId id="316" r:id="rId8"/>
    <p:sldId id="311" r:id="rId9"/>
    <p:sldId id="310" r:id="rId10"/>
    <p:sldId id="309" r:id="rId11"/>
    <p:sldId id="317" r:id="rId12"/>
    <p:sldId id="274" r:id="rId13"/>
    <p:sldId id="304" r:id="rId14"/>
    <p:sldId id="289" r:id="rId15"/>
  </p:sldIdLst>
  <p:sldSz cx="1080135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3" userDrawn="1">
          <p15:clr>
            <a:srgbClr val="A4A3A4"/>
          </p15:clr>
        </p15:guide>
        <p15:guide id="2" pos="6424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D75"/>
    <a:srgbClr val="F9CB9A"/>
    <a:srgbClr val="E6AA20"/>
    <a:srgbClr val="B6D7A8"/>
    <a:srgbClr val="F8F8F6"/>
    <a:srgbClr val="91C57B"/>
    <a:srgbClr val="FFE59A"/>
    <a:srgbClr val="D6A6BE"/>
    <a:srgbClr val="B4A7D5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0" autoAdjust="0"/>
    <p:restoredTop sz="87256" autoAdjust="0"/>
  </p:normalViewPr>
  <p:slideViewPr>
    <p:cSldViewPr snapToGrid="0" showGuides="1">
      <p:cViewPr varScale="1">
        <p:scale>
          <a:sx n="70" d="100"/>
          <a:sy n="70" d="100"/>
        </p:scale>
        <p:origin x="567" y="27"/>
      </p:cViewPr>
      <p:guideLst>
        <p:guide pos="363"/>
        <p:guide pos="6424"/>
        <p:guide orient="horz" pos="640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  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  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A3C73-CBED-4984-AA4A-7D3F0338B2C7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8538" y="1143000"/>
            <a:ext cx="4860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E0145-FF33-4F8E-A5B3-01747D2903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F4BC-8A21-FC1A-F3F3-E93F47C2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227519-55AA-6F39-BC27-469747A5F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6028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0F32-BB0D-461D-4D92-45A0FEDD8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568DF-572B-E230-17F3-C762B9459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0793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9654E-9DC1-80B3-D26A-D5313888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92C2CA-2814-855C-255C-0D97EAE19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1629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A1EA-EA3E-C962-6C76-16E56AE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D7013F-69C8-3464-8E7D-FD038414D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81134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18D9-82BA-CF50-CF6D-DD61E6AC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7569D-145B-E8D2-382C-B26EB7AD3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68239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3DE8D-8A5E-0CE4-7B06-653A41AA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049FC4-0A84-A149-F3A0-BD6DAAD1E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3524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8AB01-E8D6-8A87-5B93-7407C1F3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990C6A-F9CD-D04F-5661-82065E61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6689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2C40-08BB-8601-64A4-205E7398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606BA2-2115-D087-8BF7-83C631631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959286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8789-0705-E973-0823-3EDC662C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40B01C-9814-C395-8D0B-07736D6E6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67414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268B-A6C8-5182-75BE-8E9C48BD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F85784-4FE2-5232-3C23-2B8B3BD8D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40334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4A2D6-84F8-FC38-E7A6-43C5C6A9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F8A02D-2CDB-3422-6BFA-1F99B6EE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4695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19A1-35F1-08A0-920E-648E2D5C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0C68D7-74AF-4A72-F1FA-14C7E4056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99608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101" y="2130426"/>
            <a:ext cx="918114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lv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BB0258-A7B5-4DFB-AF00-62A5951FF01B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BEF1AD-B771-4502-9D54-17DE02D9F4E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F03D97-0389-46BF-80CD-C20EF661751A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7108CD-9305-4B41-825B-227F8E345E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7830979" y="274639"/>
            <a:ext cx="243030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540067" y="274639"/>
            <a:ext cx="711088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337CC9-F820-409E-983A-B53622D7EFF6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9F2EE1-0738-4923-9AE1-948F05A463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B789A23-E326-485E-A2EB-80BD51EC093E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BEF697-2AB1-4059-8A95-66A9E51F442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32" y="4406901"/>
            <a:ext cx="9181148" cy="1362075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lv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DE49CE-7E7B-44AB-B8DB-7321013B6422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E07340-D666-4987-8FD3-8A39352E04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1600201"/>
            <a:ext cx="4770596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5490686" y="1600201"/>
            <a:ext cx="4770596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394ED6-36C3-464F-A43D-E033CDB96D36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68A5AB-C5D8-4B47-949C-761D85D3B1A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vl="0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5486936" y="1535113"/>
            <a:ext cx="4774347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5486936" y="2174875"/>
            <a:ext cx="4774347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3683AC-B7A8-4B28-BEB7-F91631A26355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F537B0-A25F-433B-96F1-44EF75A7E94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3AEBB6-7CBC-4F2C-B7E4-B58F7C1DCDA8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29B630F-5FE0-4894-BC33-CA40BF858FED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矩形 3"/>
          <p:cNvSpPr/>
          <p:nvPr userDrawn="1"/>
        </p:nvSpPr>
        <p:spPr>
          <a:xfrm>
            <a:off x="0" y="501357"/>
            <a:ext cx="10801350" cy="475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66107" y="0"/>
            <a:ext cx="2736379" cy="48153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4"/>
          <p:cNvSpPr/>
          <p:nvPr userDrawn="1"/>
        </p:nvSpPr>
        <p:spPr>
          <a:xfrm>
            <a:off x="1588" y="6696744"/>
            <a:ext cx="1080135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r"/>
            <a:endParaRPr lang="zh-CN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33A7006-3C00-4F45-B200-0217B37F5B99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F03E45-AFD1-4465-85C7-9378F1BC4F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3028" y="273051"/>
            <a:ext cx="6038255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540068" y="1435101"/>
            <a:ext cx="3553570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96D2A3-795E-43ED-B7CD-88AA011A7E7B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E24E80-8858-411D-B8BE-D10CD6B860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84EED9-626D-4824-A5D3-9BE1BC7A12D6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BB273DA-C8E1-432B-9204-F1C1F209E6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68" y="1600201"/>
            <a:ext cx="9721215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5400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595B-B6C4-40F3-8BC8-B2A07CF66FA0}" type="datetime1">
              <a:rPr lang="zh-CN" altLang="en-US"/>
              <a:t>2025/7/19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77409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AC572-D380-449C-82D4-54CC0D38537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  <a:lvl2pPr marL="742950" lvl="1" indent="-285750" algn="l" defTabSz="91440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2pPr>
      <a:lvl3pPr marL="1143000" lvl="2" indent="-228600" algn="l" defTabSz="91440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3pPr>
      <a:lvl4pPr marL="1600200" lvl="3" indent="-228600" algn="l" defTabSz="91440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4pPr>
      <a:lvl5pPr marL="2057400" lvl="4" indent="-228600" algn="l" defTabSz="91440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5pPr>
      <a:lvl6pPr marL="2514600" lvl="5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6pPr>
      <a:lvl7pPr marL="2971800" lvl="6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7pPr>
      <a:lvl8pPr marL="3429000" lvl="7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8pPr>
      <a:lvl9pPr marL="3886200" lvl="8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notesSlide" Target="../notesSlides/notesSlide12.xml"/><Relationship Id="rId3" Type="http://schemas.openxmlformats.org/officeDocument/2006/relationships/tags" Target="../tags/tag23.xml"/><Relationship Id="rId21" Type="http://schemas.openxmlformats.org/officeDocument/2006/relationships/diagramQuickStyle" Target="../diagrams/quickStyle1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diagramLayout" Target="../diagrams/layout11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microsoft.com/office/2007/relationships/diagramDrawing" Target="../diagrams/drawing11.xml"/><Relationship Id="rId10" Type="http://schemas.openxmlformats.org/officeDocument/2006/relationships/tags" Target="../tags/tag30.xml"/><Relationship Id="rId19" Type="http://schemas.openxmlformats.org/officeDocument/2006/relationships/diagramData" Target="../diagrams/data11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microsoft.com/office/2007/relationships/diagramDrawing" Target="../diagrams/drawing2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diagramColors" Target="../diagrams/colors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diagramQuickStyle" Target="../diagrams/quickStyl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diagramLayout" Target="../diagrams/layout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-1" y="3430345"/>
            <a:ext cx="10801349" cy="1054217"/>
          </a:xfrm>
          <a:prstGeom prst="rect">
            <a:avLst/>
          </a:prstGeom>
          <a:noFill/>
        </p:spPr>
        <p:txBody>
          <a:bodyPr vert="horz" lIns="91440" tIns="45720" rIns="91440" bIns="45720" anchor="b">
            <a:norm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A Comparative Study of Hybrid Image and Visual Anagram Generation: </a:t>
            </a:r>
          </a:p>
          <a:p>
            <a:r>
              <a:rPr lang="en-US" altLang="zh-CN" sz="240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Traditional Methods vs. Diffusion Models</a:t>
            </a:r>
          </a:p>
        </p:txBody>
      </p:sp>
      <p:cxnSp>
        <p:nvCxnSpPr>
          <p:cNvPr id="9" name="Straight Connector 5"/>
          <p:cNvCxnSpPr/>
          <p:nvPr/>
        </p:nvCxnSpPr>
        <p:spPr>
          <a:xfrm>
            <a:off x="703722" y="5489124"/>
            <a:ext cx="9525000" cy="0"/>
          </a:xfrm>
          <a:prstGeom prst="line">
            <a:avLst/>
          </a:prstGeom>
          <a:ln w="9525">
            <a:solidFill>
              <a:srgbClr val="002060"/>
            </a:solidFill>
            <a:prstDash val="solid"/>
          </a:ln>
        </p:spPr>
      </p:cxn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657181" y="5643668"/>
            <a:ext cx="1486987" cy="11563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19680"/>
            <a:ext cx="10801350" cy="271407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-156125" y="4368358"/>
            <a:ext cx="10801349" cy="1427082"/>
          </a:xfrm>
          <a:prstGeom prst="rect">
            <a:avLst/>
          </a:prstGeom>
          <a:noFill/>
        </p:spPr>
        <p:txBody>
          <a:bodyPr vert="horz" lIns="91440" tIns="45720" rIns="91440" bIns="45720" anchor="b">
            <a:norm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sz="1400" b="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Siqi Yao  </a:t>
            </a:r>
          </a:p>
          <a:p>
            <a:pPr>
              <a:lnSpc>
                <a:spcPct val="170000"/>
              </a:lnSpc>
            </a:pPr>
            <a:r>
              <a:rPr lang="en-US" altLang="zh-CN" sz="1600" b="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70000"/>
              </a:lnSpc>
            </a:pPr>
            <a:endParaRPr lang="en-US" altLang="zh-CN" sz="1600" b="0" dirty="0">
              <a:latin typeface="Helvetica Neue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3720-B342-6C8E-D02B-070566F5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AB184-1F35-DB7C-633B-884F34CC6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10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583869-BE68-A15F-8B66-E2FF6A7E9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86196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ED1E3383-9176-2C96-F289-203958854547}"/>
              </a:ext>
            </a:extLst>
          </p:cNvPr>
          <p:cNvSpPr txBox="1"/>
          <p:nvPr/>
        </p:nvSpPr>
        <p:spPr>
          <a:xfrm>
            <a:off x="2894137" y="639005"/>
            <a:ext cx="501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Anagram: Diffusion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45181B-D639-F881-AF43-4CE6731C5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030" y="4584025"/>
            <a:ext cx="4414248" cy="1772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EC6C18-00FC-99D0-7DEB-D0177011E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839" y="1231944"/>
            <a:ext cx="7653671" cy="32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BC2C-610E-D42C-193E-B739211D2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26A3F-8818-9939-CE9B-324FA8F9E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11</a:t>
            </a:fld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D053D6-6CC2-3FF5-AA3A-43A2997BE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472332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38FF81C5-9BC6-6557-2541-7A328E5451C0}"/>
              </a:ext>
            </a:extLst>
          </p:cNvPr>
          <p:cNvSpPr txBox="1"/>
          <p:nvPr/>
        </p:nvSpPr>
        <p:spPr>
          <a:xfrm>
            <a:off x="3356951" y="757485"/>
            <a:ext cx="408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Results of Diffusion Model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78ED4-976A-7CC1-FD5B-899D570DB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" y="1779478"/>
            <a:ext cx="1596102" cy="1596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E61DB3-9AA8-3311-E06B-9491B2984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4" y="1779478"/>
            <a:ext cx="1596102" cy="1596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E74799-8DFB-D5AF-7C1A-E5816AA5C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55" y="1779478"/>
            <a:ext cx="1596102" cy="1596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F4D252-1819-6829-6E7F-2B7243323C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7" y="1779478"/>
            <a:ext cx="1596102" cy="15961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EEB434-AD66-37E9-A3E3-65D6B6985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" y="3699463"/>
            <a:ext cx="1596102" cy="15961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5CD58E-1111-6216-1936-01BDAEAD1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4" y="3699463"/>
            <a:ext cx="1596102" cy="15961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378767-C102-1FF8-E794-D83DA49435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91" y="3699463"/>
            <a:ext cx="1596102" cy="15961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FD75DC-5138-B290-3CB5-1C24DB0BA7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55" y="3699463"/>
            <a:ext cx="1596102" cy="1596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7C9DA5-6844-694E-AF15-B34994E1612E}"/>
              </a:ext>
            </a:extLst>
          </p:cNvPr>
          <p:cNvSpPr txBox="1"/>
          <p:nvPr/>
        </p:nvSpPr>
        <p:spPr>
          <a:xfrm>
            <a:off x="7283892" y="1779478"/>
            <a:ext cx="3729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Advantages:</a:t>
            </a:r>
          </a:p>
          <a:p>
            <a:r>
              <a:rPr lang="en-US" altLang="zh-CN" dirty="0">
                <a:latin typeface="Helvetica Neue"/>
              </a:rPr>
              <a:t>• Strong automation capability.</a:t>
            </a:r>
          </a:p>
          <a:p>
            <a:r>
              <a:rPr lang="en-US" altLang="zh-CN" dirty="0">
                <a:latin typeface="Helvetica Neue"/>
              </a:rPr>
              <a:t>• Flexible semantic control.</a:t>
            </a:r>
          </a:p>
          <a:p>
            <a:r>
              <a:rPr lang="en-US" altLang="zh-CN" dirty="0">
                <a:latin typeface="Helvetica Neue"/>
              </a:rPr>
              <a:t>• Natural structural fusion. </a:t>
            </a:r>
          </a:p>
          <a:p>
            <a:r>
              <a:rPr lang="en-US" altLang="zh-CN" dirty="0">
                <a:latin typeface="Helvetica Neue"/>
              </a:rPr>
              <a:t>• High scalability.</a:t>
            </a:r>
            <a:endParaRPr lang="zh-CN" altLang="en-US" dirty="0">
              <a:latin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E7848C-1ABD-44C2-347F-DEEDDAFBB250}"/>
              </a:ext>
            </a:extLst>
          </p:cNvPr>
          <p:cNvSpPr txBox="1"/>
          <p:nvPr/>
        </p:nvSpPr>
        <p:spPr>
          <a:xfrm>
            <a:off x="7283893" y="3804071"/>
            <a:ext cx="372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Limitations: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• Prompt imbalance.</a:t>
            </a:r>
          </a:p>
          <a:p>
            <a:r>
              <a:rPr lang="en-US" altLang="zh-CN" dirty="0">
                <a:latin typeface="Helvetica Neue"/>
              </a:rPr>
              <a:t>• Sensitivity to parameter tuning.</a:t>
            </a:r>
          </a:p>
          <a:p>
            <a:r>
              <a:rPr lang="en-US" altLang="zh-CN" dirty="0">
                <a:latin typeface="Helvetica Neue"/>
              </a:rPr>
              <a:t>• High computational cost.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2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63BE-7A1D-2CED-A00C-D5AF3078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6B594-C3D1-9940-ADF2-E14AB1B01B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12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E4FA6B2-EA8C-793A-FEF8-024CBF4F8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572840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pSp>
        <p:nvGrpSpPr>
          <p:cNvPr id="2" name="组合 6">
            <a:extLst>
              <a:ext uri="{FF2B5EF4-FFF2-40B4-BE49-F238E27FC236}">
                <a16:creationId xmlns:a16="http://schemas.microsoft.com/office/drawing/2014/main" id="{37D05985-19F5-6A8C-658C-5A987FFBBE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04549" y="1499660"/>
            <a:ext cx="8992251" cy="4446183"/>
            <a:chOff x="1599875" y="1219882"/>
            <a:chExt cx="8992251" cy="444618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8360859-7C5B-674A-1865-2B454DB65705}"/>
                </a:ext>
              </a:extLst>
            </p:cNvPr>
            <p:cNvGrpSpPr/>
            <p:nvPr/>
          </p:nvGrpSpPr>
          <p:grpSpPr>
            <a:xfrm>
              <a:off x="3236035" y="3757599"/>
              <a:ext cx="2447610" cy="1908466"/>
              <a:chOff x="1124608" y="1461770"/>
              <a:chExt cx="2447610" cy="1908466"/>
            </a:xfrm>
          </p:grpSpPr>
          <p:sp>
            <p:nvSpPr>
              <p:cNvPr id="31" name="4">
                <a:extLst>
                  <a:ext uri="{FF2B5EF4-FFF2-40B4-BE49-F238E27FC236}">
                    <a16:creationId xmlns:a16="http://schemas.microsoft.com/office/drawing/2014/main" id="{66A5FD45-1F5D-5955-B948-5F490B037C8A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32" name="Body-4">
                <a:extLst>
                  <a:ext uri="{FF2B5EF4-FFF2-40B4-BE49-F238E27FC236}">
                    <a16:creationId xmlns:a16="http://schemas.microsoft.com/office/drawing/2014/main" id="{A99AACFE-77EA-856F-374E-B16CBA0B9222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63716" y="2479543"/>
                <a:ext cx="2169392" cy="890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lang="en-US" altLang="zh-CN" dirty="0">
                    <a:latin typeface="Helvetica Neue" panose="02000503000000020004"/>
                  </a:rPr>
                  <a:t>Classifier-free guidance is used in the denoising process.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33" name="4">
                <a:extLst>
                  <a:ext uri="{FF2B5EF4-FFF2-40B4-BE49-F238E27FC236}">
                    <a16:creationId xmlns:a16="http://schemas.microsoft.com/office/drawing/2014/main" id="{D4760B66-DADD-BA6F-B361-213E002BC786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34" name="Index-4">
                <a:extLst>
                  <a:ext uri="{FF2B5EF4-FFF2-40B4-BE49-F238E27FC236}">
                    <a16:creationId xmlns:a16="http://schemas.microsoft.com/office/drawing/2014/main" id="{68955A97-5BE8-4AFA-F7CF-ED2A8DD986B0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35" name="Title-4">
                <a:extLst>
                  <a:ext uri="{FF2B5EF4-FFF2-40B4-BE49-F238E27FC236}">
                    <a16:creationId xmlns:a16="http://schemas.microsoft.com/office/drawing/2014/main" id="{F8BF8956-40AF-3403-07AD-080ECF4E004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493294" y="2190246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Helvetica Neue" panose="02000503000000020004"/>
                    <a:ea typeface="+mj-ea"/>
                    <a:cs typeface="+mn-ea"/>
                    <a:sym typeface="+mn-lt"/>
                  </a:rPr>
                  <a:t>CFG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5">
              <a:extLst>
                <a:ext uri="{FF2B5EF4-FFF2-40B4-BE49-F238E27FC236}">
                  <a16:creationId xmlns:a16="http://schemas.microsoft.com/office/drawing/2014/main" id="{9135319A-9F39-71A8-5B84-10167BCDEFBE}"/>
                </a:ext>
              </a:extLst>
            </p:cNvPr>
            <p:cNvGrpSpPr/>
            <p:nvPr/>
          </p:nvGrpSpPr>
          <p:grpSpPr>
            <a:xfrm>
              <a:off x="6508356" y="3757599"/>
              <a:ext cx="2447610" cy="1880520"/>
              <a:chOff x="1124608" y="1461770"/>
              <a:chExt cx="2447610" cy="1880520"/>
            </a:xfrm>
          </p:grpSpPr>
          <p:sp>
            <p:nvSpPr>
              <p:cNvPr id="26" name="5">
                <a:extLst>
                  <a:ext uri="{FF2B5EF4-FFF2-40B4-BE49-F238E27FC236}">
                    <a16:creationId xmlns:a16="http://schemas.microsoft.com/office/drawing/2014/main" id="{FCF87B0C-A836-CEDB-AD8C-D0DCDF1F14D6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7" name="Body-5">
                <a:extLst>
                  <a:ext uri="{FF2B5EF4-FFF2-40B4-BE49-F238E27FC236}">
                    <a16:creationId xmlns:a16="http://schemas.microsoft.com/office/drawing/2014/main" id="{69BF11D8-A9C0-FF29-8BBA-BC001F73B692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63716" y="2662164"/>
                <a:ext cx="2169392" cy="33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A100 from Google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Colab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28" name="5">
                <a:extLst>
                  <a:ext uri="{FF2B5EF4-FFF2-40B4-BE49-F238E27FC236}">
                    <a16:creationId xmlns:a16="http://schemas.microsoft.com/office/drawing/2014/main" id="{CE91C6C1-6D2E-CE25-DCA6-329A4FA2383F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9" name="Index-5">
                <a:extLst>
                  <a:ext uri="{FF2B5EF4-FFF2-40B4-BE49-F238E27FC236}">
                    <a16:creationId xmlns:a16="http://schemas.microsoft.com/office/drawing/2014/main" id="{77C96583-C3D8-D8FA-9526-17116DB1C155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5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30" name="Title-5">
                <a:extLst>
                  <a:ext uri="{FF2B5EF4-FFF2-40B4-BE49-F238E27FC236}">
                    <a16:creationId xmlns:a16="http://schemas.microsoft.com/office/drawing/2014/main" id="{4563DCCA-B42A-8291-AEC0-E041B95F2017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493294" y="2190246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 err="1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Resouce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id="{6F8FE693-B071-F97E-7AD5-164DA4C8189A}"/>
                </a:ext>
              </a:extLst>
            </p:cNvPr>
            <p:cNvGrpSpPr/>
            <p:nvPr/>
          </p:nvGrpSpPr>
          <p:grpSpPr>
            <a:xfrm>
              <a:off x="1599875" y="1219882"/>
              <a:ext cx="2447610" cy="1880520"/>
              <a:chOff x="1124608" y="1461770"/>
              <a:chExt cx="2447610" cy="1880520"/>
            </a:xfrm>
          </p:grpSpPr>
          <p:sp>
            <p:nvSpPr>
              <p:cNvPr id="21" name="1">
                <a:extLst>
                  <a:ext uri="{FF2B5EF4-FFF2-40B4-BE49-F238E27FC236}">
                    <a16:creationId xmlns:a16="http://schemas.microsoft.com/office/drawing/2014/main" id="{752E7286-6EF7-3446-8AAB-62BAE029AD84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2" name="Body-1">
                <a:extLst>
                  <a:ext uri="{FF2B5EF4-FFF2-40B4-BE49-F238E27FC236}">
                    <a16:creationId xmlns:a16="http://schemas.microsoft.com/office/drawing/2014/main" id="{EC9D9BCE-166E-E201-498C-41624B0A67EE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493294" y="2500579"/>
                <a:ext cx="1710236" cy="612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</a:pPr>
                <a:r>
                  <a:rPr lang="en-US" altLang="zh-CN" dirty="0" err="1">
                    <a:latin typeface="Helvetica Neue" panose="02000503000000020004"/>
                  </a:rPr>
                  <a:t>DeepFloyd</a:t>
                </a:r>
                <a:r>
                  <a:rPr lang="en-US" altLang="zh-CN" dirty="0">
                    <a:latin typeface="Helvetica Neue" panose="02000503000000020004"/>
                  </a:rPr>
                  <a:t> IF from </a:t>
                </a:r>
                <a:r>
                  <a:rPr lang="en-US" altLang="zh-CN" dirty="0" err="1">
                    <a:latin typeface="Helvetica Neue" panose="02000503000000020004"/>
                  </a:rPr>
                  <a:t>HuggingFace</a:t>
                </a:r>
                <a:r>
                  <a:rPr lang="en-US" altLang="zh-CN" dirty="0">
                    <a:latin typeface="Helvetica Neue" panose="02000503000000020004"/>
                  </a:rPr>
                  <a:t>.</a:t>
                </a:r>
              </a:p>
            </p:txBody>
          </p:sp>
          <p:sp>
            <p:nvSpPr>
              <p:cNvPr id="23" name="1">
                <a:extLst>
                  <a:ext uri="{FF2B5EF4-FFF2-40B4-BE49-F238E27FC236}">
                    <a16:creationId xmlns:a16="http://schemas.microsoft.com/office/drawing/2014/main" id="{7855AEA5-2030-4AA1-6B19-4B9BA648D5CB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4" name="Index-1">
                <a:extLst>
                  <a:ext uri="{FF2B5EF4-FFF2-40B4-BE49-F238E27FC236}">
                    <a16:creationId xmlns:a16="http://schemas.microsoft.com/office/drawing/2014/main" id="{F1F5ABB2-6AC2-21E9-8C6A-F8CE242D2BCD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25" name="Title-1">
                <a:extLst>
                  <a:ext uri="{FF2B5EF4-FFF2-40B4-BE49-F238E27FC236}">
                    <a16:creationId xmlns:a16="http://schemas.microsoft.com/office/drawing/2014/main" id="{499A4AC0-AC2C-0F37-E31E-B29242E6355A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493294" y="2145283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/>
                    <a:ea typeface="+mj-ea"/>
                    <a:cs typeface="+mn-ea"/>
                    <a:sym typeface="+mn-lt"/>
                  </a:rPr>
                  <a:t>Model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2">
              <a:extLst>
                <a:ext uri="{FF2B5EF4-FFF2-40B4-BE49-F238E27FC236}">
                  <a16:creationId xmlns:a16="http://schemas.microsoft.com/office/drawing/2014/main" id="{E908FC60-C955-E4CC-A6F5-86D152D71F2B}"/>
                </a:ext>
              </a:extLst>
            </p:cNvPr>
            <p:cNvGrpSpPr/>
            <p:nvPr/>
          </p:nvGrpSpPr>
          <p:grpSpPr>
            <a:xfrm>
              <a:off x="4872196" y="1219882"/>
              <a:ext cx="2447610" cy="1880520"/>
              <a:chOff x="1124608" y="1461770"/>
              <a:chExt cx="2447610" cy="1880520"/>
            </a:xfrm>
          </p:grpSpPr>
          <p:sp>
            <p:nvSpPr>
              <p:cNvPr id="16" name="2">
                <a:extLst>
                  <a:ext uri="{FF2B5EF4-FFF2-40B4-BE49-F238E27FC236}">
                    <a16:creationId xmlns:a16="http://schemas.microsoft.com/office/drawing/2014/main" id="{D233361D-50C7-42E0-D7A3-BCB2C7C55B56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7" name="Body-2">
                <a:extLst>
                  <a:ext uri="{FF2B5EF4-FFF2-40B4-BE49-F238E27FC236}">
                    <a16:creationId xmlns:a16="http://schemas.microsoft.com/office/drawing/2014/main" id="{C3B6FF92-6A31-4BF5-38A7-F143C02C8BD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263716" y="2546276"/>
                <a:ext cx="2169392" cy="61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T5 text encoder from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HuggingFace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18" name="2">
                <a:extLst>
                  <a:ext uri="{FF2B5EF4-FFF2-40B4-BE49-F238E27FC236}">
                    <a16:creationId xmlns:a16="http://schemas.microsoft.com/office/drawing/2014/main" id="{E44C5F26-CDBC-C407-0274-57E4AA7C379B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9" name="Index-2">
                <a:extLst>
                  <a:ext uri="{FF2B5EF4-FFF2-40B4-BE49-F238E27FC236}">
                    <a16:creationId xmlns:a16="http://schemas.microsoft.com/office/drawing/2014/main" id="{5EAFB2A5-7FA0-545D-EED8-B79FE3D2446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20" name="Title-2">
                <a:extLst>
                  <a:ext uri="{FF2B5EF4-FFF2-40B4-BE49-F238E27FC236}">
                    <a16:creationId xmlns:a16="http://schemas.microsoft.com/office/drawing/2014/main" id="{FF83B37C-C4A7-EBAC-CB11-15D6E5B1DA7F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93294" y="2006784"/>
                <a:ext cx="17102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Prompt Embedding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3">
              <a:extLst>
                <a:ext uri="{FF2B5EF4-FFF2-40B4-BE49-F238E27FC236}">
                  <a16:creationId xmlns:a16="http://schemas.microsoft.com/office/drawing/2014/main" id="{0ACDC326-FF9A-BA18-9B1A-02E55FBCED3E}"/>
                </a:ext>
              </a:extLst>
            </p:cNvPr>
            <p:cNvGrpSpPr/>
            <p:nvPr/>
          </p:nvGrpSpPr>
          <p:grpSpPr>
            <a:xfrm>
              <a:off x="8144516" y="1219882"/>
              <a:ext cx="2447610" cy="1880520"/>
              <a:chOff x="1124608" y="1461770"/>
              <a:chExt cx="2447610" cy="1880520"/>
            </a:xfrm>
          </p:grpSpPr>
          <p:sp>
            <p:nvSpPr>
              <p:cNvPr id="11" name="3">
                <a:extLst>
                  <a:ext uri="{FF2B5EF4-FFF2-40B4-BE49-F238E27FC236}">
                    <a16:creationId xmlns:a16="http://schemas.microsoft.com/office/drawing/2014/main" id="{C3E4E011-A397-CA06-5113-1CFFE0E6AEE4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2" name="Body-3">
                <a:extLst>
                  <a:ext uri="{FF2B5EF4-FFF2-40B4-BE49-F238E27FC236}">
                    <a16:creationId xmlns:a16="http://schemas.microsoft.com/office/drawing/2014/main" id="{771B6899-6D3D-CD0E-1CE1-818C67933F29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66349" y="2678684"/>
                <a:ext cx="2169392" cy="33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CIFAR-10.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13" name="3">
                <a:extLst>
                  <a:ext uri="{FF2B5EF4-FFF2-40B4-BE49-F238E27FC236}">
                    <a16:creationId xmlns:a16="http://schemas.microsoft.com/office/drawing/2014/main" id="{0C24CCA0-97B6-2BDD-AAA0-DF33B0FE5E05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4" name="Index-3">
                <a:extLst>
                  <a:ext uri="{FF2B5EF4-FFF2-40B4-BE49-F238E27FC236}">
                    <a16:creationId xmlns:a16="http://schemas.microsoft.com/office/drawing/2014/main" id="{D83193FC-0DAC-0BF8-A3C4-9E3793914B5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15" name="Title-3">
                <a:extLst>
                  <a:ext uri="{FF2B5EF4-FFF2-40B4-BE49-F238E27FC236}">
                    <a16:creationId xmlns:a16="http://schemas.microsoft.com/office/drawing/2014/main" id="{A94BAA32-41DE-79F7-9FC1-23B3CE2AD37B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93294" y="2146961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Dataset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1">
            <a:extLst>
              <a:ext uri="{FF2B5EF4-FFF2-40B4-BE49-F238E27FC236}">
                <a16:creationId xmlns:a16="http://schemas.microsoft.com/office/drawing/2014/main" id="{C73C2847-D400-1A65-1991-71516E0CE80E}"/>
              </a:ext>
            </a:extLst>
          </p:cNvPr>
          <p:cNvSpPr txBox="1"/>
          <p:nvPr/>
        </p:nvSpPr>
        <p:spPr>
          <a:xfrm>
            <a:off x="3552861" y="787682"/>
            <a:ext cx="346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Experimental Settings</a:t>
            </a:r>
          </a:p>
        </p:txBody>
      </p:sp>
    </p:spTree>
    <p:extLst>
      <p:ext uri="{BB962C8B-B14F-4D97-AF65-F5344CB8AC3E}">
        <p14:creationId xmlns:p14="http://schemas.microsoft.com/office/powerpoint/2010/main" val="316303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13</a:t>
            </a:fld>
            <a:endParaRPr lang="zh-CN" alt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07375471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9B4EBB-9177-914C-6F8C-BF70579DDCED}"/>
              </a:ext>
            </a:extLst>
          </p:cNvPr>
          <p:cNvSpPr txBox="1"/>
          <p:nvPr/>
        </p:nvSpPr>
        <p:spPr>
          <a:xfrm flipH="1">
            <a:off x="1182017" y="841523"/>
            <a:ext cx="843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/>
                <a:cs typeface="Arial" panose="020B0604020202020204" pitchFamily="34" charset="0"/>
              </a:rPr>
              <a:t>Semantic Control Evaluation Using </a:t>
            </a:r>
            <a:r>
              <a:rPr lang="en-US" sz="2400" b="1" dirty="0">
                <a:solidFill>
                  <a:srgbClr val="FF0000"/>
                </a:solidFill>
                <a:latin typeface="Helvetica Neue"/>
                <a:cs typeface="Arial" panose="020B0604020202020204" pitchFamily="34" charset="0"/>
              </a:rPr>
              <a:t>CLIP Similarity Score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6DFD98-2FEA-CA40-A959-595D74A18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049"/>
              </p:ext>
            </p:extLst>
          </p:nvPr>
        </p:nvGraphicFramePr>
        <p:xfrm>
          <a:off x="94252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6C7F428-8B92-2739-A721-83B670CFC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" y="3134184"/>
            <a:ext cx="1256875" cy="1256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97B59-9787-D2CE-C7AE-77873A8A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" y="4462019"/>
            <a:ext cx="1256875" cy="1256875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85DE2A9-FD88-E8E0-6144-783E0D83E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00881"/>
              </p:ext>
            </p:extLst>
          </p:nvPr>
        </p:nvGraphicFramePr>
        <p:xfrm>
          <a:off x="2696425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4E67B9D-CA0E-8232-1B4E-248A0F49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971702"/>
              </p:ext>
            </p:extLst>
          </p:nvPr>
        </p:nvGraphicFramePr>
        <p:xfrm>
          <a:off x="5298598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EA38D2D-5D47-73DE-C82C-6803DA9F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84757"/>
              </p:ext>
            </p:extLst>
          </p:nvPr>
        </p:nvGraphicFramePr>
        <p:xfrm>
          <a:off x="7900771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4C36E75-8405-82C4-9EA8-7E2A10EAE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25" y="3134184"/>
            <a:ext cx="1256875" cy="12568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4EC17A-2DFC-E153-C320-4C354EBA9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25" y="4426539"/>
            <a:ext cx="1256875" cy="12568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B72E9D-E550-7E21-5113-76BB277E4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27" y="3134184"/>
            <a:ext cx="1256875" cy="12568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BCB667B-743C-D85C-3A37-FBABEEFA28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27" y="4426539"/>
            <a:ext cx="1256875" cy="12568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BFEDF60-A2E6-ACB8-13CB-D8D6845D57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71" y="3134184"/>
            <a:ext cx="1256875" cy="12568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F97210F-D7BC-EA62-435E-14886CD0D4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71" y="4434025"/>
            <a:ext cx="1249389" cy="124938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67C431A-6B4F-A762-55D2-416D3AB2E4F1}"/>
              </a:ext>
            </a:extLst>
          </p:cNvPr>
          <p:cNvSpPr txBox="1"/>
          <p:nvPr/>
        </p:nvSpPr>
        <p:spPr>
          <a:xfrm>
            <a:off x="4148919" y="1806349"/>
            <a:ext cx="825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 photo of a bird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EA4736-9FCE-6A67-3051-D27BFBBD2A6F}"/>
              </a:ext>
            </a:extLst>
          </p:cNvPr>
          <p:cNvSpPr txBox="1"/>
          <p:nvPr/>
        </p:nvSpPr>
        <p:spPr>
          <a:xfrm>
            <a:off x="1429954" y="1941533"/>
            <a:ext cx="108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 photo of a bicycle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3F84E7-8B4E-B507-A0FF-44BE03392AB0}"/>
              </a:ext>
            </a:extLst>
          </p:cNvPr>
          <p:cNvSpPr txBox="1"/>
          <p:nvPr/>
        </p:nvSpPr>
        <p:spPr>
          <a:xfrm>
            <a:off x="6645176" y="1806349"/>
            <a:ext cx="109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an oil painting of an old man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9D1DB0-4F09-A80A-799C-3C0447702A9E}"/>
              </a:ext>
            </a:extLst>
          </p:cNvPr>
          <p:cNvSpPr txBox="1"/>
          <p:nvPr/>
        </p:nvSpPr>
        <p:spPr>
          <a:xfrm>
            <a:off x="9247350" y="1741478"/>
            <a:ext cx="1095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an oil painting of people around a campfire</a:t>
            </a:r>
            <a:endParaRPr lang="zh-CN" altLang="en-US" sz="16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FDDB58-05CE-8B43-E83E-ADD607803A9D}"/>
              </a:ext>
            </a:extLst>
          </p:cNvPr>
          <p:cNvSpPr txBox="1"/>
          <p:nvPr/>
        </p:nvSpPr>
        <p:spPr>
          <a:xfrm>
            <a:off x="1565189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0.3003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C7359B2-EE8A-D955-C525-D080BB501B77}"/>
              </a:ext>
            </a:extLst>
          </p:cNvPr>
          <p:cNvSpPr txBox="1"/>
          <p:nvPr/>
        </p:nvSpPr>
        <p:spPr>
          <a:xfrm>
            <a:off x="4167362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0.2736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503177-7E5A-0DCB-0020-2AFF488434BB}"/>
              </a:ext>
            </a:extLst>
          </p:cNvPr>
          <p:cNvSpPr txBox="1"/>
          <p:nvPr/>
        </p:nvSpPr>
        <p:spPr>
          <a:xfrm>
            <a:off x="1557774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0.2515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7CAF5F-2CF5-FF51-A839-C8C3A77B9280}"/>
              </a:ext>
            </a:extLst>
          </p:cNvPr>
          <p:cNvSpPr txBox="1"/>
          <p:nvPr/>
        </p:nvSpPr>
        <p:spPr>
          <a:xfrm>
            <a:off x="4158263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0.2130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824264-0B3A-22FE-7AA5-451BA8F13EFB}"/>
              </a:ext>
            </a:extLst>
          </p:cNvPr>
          <p:cNvSpPr txBox="1"/>
          <p:nvPr/>
        </p:nvSpPr>
        <p:spPr>
          <a:xfrm>
            <a:off x="6774806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0.2513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7E2072-6E9C-7203-14CA-72DE3834A17A}"/>
              </a:ext>
            </a:extLst>
          </p:cNvPr>
          <p:cNvSpPr txBox="1"/>
          <p:nvPr/>
        </p:nvSpPr>
        <p:spPr>
          <a:xfrm>
            <a:off x="9371708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0.3608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FFB6AB-DFCE-2790-B22E-C9BB5CFC67B0}"/>
              </a:ext>
            </a:extLst>
          </p:cNvPr>
          <p:cNvSpPr txBox="1"/>
          <p:nvPr/>
        </p:nvSpPr>
        <p:spPr>
          <a:xfrm>
            <a:off x="6774805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0.2819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6592E0-93EC-1478-B86B-CB77D8F3C3B9}"/>
              </a:ext>
            </a:extLst>
          </p:cNvPr>
          <p:cNvSpPr txBox="1"/>
          <p:nvPr/>
        </p:nvSpPr>
        <p:spPr>
          <a:xfrm>
            <a:off x="9367965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0.3264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BCADB0-665A-EBC3-6A0F-C38530C44C90}"/>
              </a:ext>
            </a:extLst>
          </p:cNvPr>
          <p:cNvSpPr txBox="1"/>
          <p:nvPr/>
        </p:nvSpPr>
        <p:spPr>
          <a:xfrm>
            <a:off x="2696425" y="5912578"/>
            <a:ext cx="553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/>
              </a:rPr>
              <a:t>A score &gt; 0.25 suggests a strong semantic </a:t>
            </a:r>
            <a:r>
              <a:rPr lang="en-US" altLang="zh-CN" dirty="0" err="1">
                <a:latin typeface="Helvetica Neue"/>
              </a:rPr>
              <a:t>aligment</a:t>
            </a:r>
            <a:r>
              <a:rPr lang="en-US" altLang="zh-CN" dirty="0">
                <a:latin typeface="Helvetica Neue"/>
              </a:rPr>
              <a:t>.</a:t>
            </a:r>
            <a:endParaRPr lang="zh-CN" altLang="en-US" dirty="0">
              <a:latin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AD33C-421F-5F5C-58E3-834C69A1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D31CA-CEF4-E280-837B-0D792CAD0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14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D10FE9-1155-7D12-6646-FC79118DC6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198248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BF4E0E6-987C-8197-415C-A23E35AC0503}"/>
              </a:ext>
            </a:extLst>
          </p:cNvPr>
          <p:cNvSpPr txBox="1"/>
          <p:nvPr/>
        </p:nvSpPr>
        <p:spPr>
          <a:xfrm>
            <a:off x="123095" y="466470"/>
            <a:ext cx="1001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B1D83-30DA-FBBE-77CC-2910A2F57569}"/>
              </a:ext>
            </a:extLst>
          </p:cNvPr>
          <p:cNvSpPr txBox="1"/>
          <p:nvPr/>
        </p:nvSpPr>
        <p:spPr>
          <a:xfrm flipH="1">
            <a:off x="1182017" y="2662718"/>
            <a:ext cx="8437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"/>
                <a:cs typeface="Arial" panose="020B0604020202020204" pitchFamily="34" charset="0"/>
              </a:rPr>
              <a:t>Thank You!</a:t>
            </a:r>
          </a:p>
          <a:p>
            <a:pPr algn="ctr"/>
            <a:r>
              <a:rPr lang="en-US" sz="3200" b="1" dirty="0">
                <a:latin typeface="Helvetica Neue"/>
                <a:cs typeface="Arial" panose="020B0604020202020204" pitchFamily="34" charset="0"/>
              </a:rPr>
              <a:t>Website: yaosiqi2003.github.io</a:t>
            </a:r>
          </a:p>
        </p:txBody>
      </p:sp>
    </p:spTree>
    <p:extLst>
      <p:ext uri="{BB962C8B-B14F-4D97-AF65-F5344CB8AC3E}">
        <p14:creationId xmlns:p14="http://schemas.microsoft.com/office/powerpoint/2010/main" val="143916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6E322-A9EF-6F46-2641-F43EEDF2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4C383-29F9-0A58-23B3-CFAE814C34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2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99542A-35AA-FD92-DAF2-13F42225E4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1544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8F1A28-1A18-4391-04CA-EFDE6D9F2EAB}"/>
              </a:ext>
            </a:extLst>
          </p:cNvPr>
          <p:cNvSpPr txBox="1"/>
          <p:nvPr/>
        </p:nvSpPr>
        <p:spPr>
          <a:xfrm>
            <a:off x="7104715" y="671918"/>
            <a:ext cx="235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9055355-311B-93E4-2BAC-1FE39ED0CF01}"/>
              </a:ext>
            </a:extLst>
          </p:cNvPr>
          <p:cNvSpPr txBox="1"/>
          <p:nvPr/>
        </p:nvSpPr>
        <p:spPr>
          <a:xfrm>
            <a:off x="1612356" y="671918"/>
            <a:ext cx="27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553C40-B497-EEEC-92BE-205C38778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8" y="3637235"/>
            <a:ext cx="2078294" cy="20782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4CB4BE-BF8C-81BD-00C1-5837DA49B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69" y="1329557"/>
            <a:ext cx="2078294" cy="20782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52825D-8DA4-4501-0DAF-891A1F440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69" y="3637235"/>
            <a:ext cx="2078294" cy="20782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C3E047-567A-8C7C-FFA2-83FB7617DE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8" y="1331951"/>
            <a:ext cx="2078294" cy="20782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52352D-AA71-6804-733F-1DB53327FA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9" y="3655309"/>
            <a:ext cx="2078294" cy="20782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84A55A-6B4F-D2D4-3C91-8C0019905B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9" y="1329557"/>
            <a:ext cx="2078294" cy="20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5FDC-3413-FAB5-6D9F-0D0AFF88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30275-DDC9-244D-2515-BEB2E9D3B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3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C00522-8E39-6798-37FE-8373D7D56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05501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6592DEB1-E89F-7935-4CC5-571DB5E6EC2E}"/>
              </a:ext>
            </a:extLst>
          </p:cNvPr>
          <p:cNvSpPr txBox="1"/>
          <p:nvPr/>
        </p:nvSpPr>
        <p:spPr>
          <a:xfrm>
            <a:off x="4600510" y="753000"/>
            <a:ext cx="174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Objectives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D3F380D-AF26-471C-9073-823D2F4A2EC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2781" y="761308"/>
            <a:ext cx="5901855" cy="2534459"/>
            <a:chOff x="-1822549" y="972273"/>
            <a:chExt cx="12460068" cy="5350776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363A934-AF82-54F7-E9C8-9668CE351A0E}"/>
                </a:ext>
              </a:extLst>
            </p:cNvPr>
            <p:cNvGrpSpPr/>
            <p:nvPr/>
          </p:nvGrpSpPr>
          <p:grpSpPr>
            <a:xfrm>
              <a:off x="1554479" y="972273"/>
              <a:ext cx="9083040" cy="5350776"/>
              <a:chOff x="1554480" y="972273"/>
              <a:chExt cx="9083040" cy="5350776"/>
            </a:xfrm>
          </p:grpSpPr>
          <p:sp>
            <p:nvSpPr>
              <p:cNvPr id="61" name="0">
                <a:extLst>
                  <a:ext uri="{FF2B5EF4-FFF2-40B4-BE49-F238E27FC236}">
                    <a16:creationId xmlns:a16="http://schemas.microsoft.com/office/drawing/2014/main" id="{2CB68127-899C-ABF5-C842-5524A8CFD2DA}"/>
                  </a:ext>
                </a:extLst>
              </p:cNvPr>
              <p:cNvSpPr/>
              <p:nvPr/>
            </p:nvSpPr>
            <p:spPr>
              <a:xfrm>
                <a:off x="1554480" y="972273"/>
                <a:ext cx="9083040" cy="5350776"/>
              </a:xfrm>
              <a:custGeom>
                <a:avLst/>
                <a:gdLst>
                  <a:gd name="connsiteX0" fmla="*/ 5972175 w 5972175"/>
                  <a:gd name="connsiteY0" fmla="*/ 0 h 2748900"/>
                  <a:gd name="connsiteX1" fmla="*/ 5972175 w 5972175"/>
                  <a:gd name="connsiteY1" fmla="*/ 2748900 h 2748900"/>
                  <a:gd name="connsiteX2" fmla="*/ 5937137 w 5972175"/>
                  <a:gd name="connsiteY2" fmla="*/ 2712031 h 2748900"/>
                  <a:gd name="connsiteX3" fmla="*/ 2986087 w 5972175"/>
                  <a:gd name="connsiteY3" fmla="*/ 1821711 h 2748900"/>
                  <a:gd name="connsiteX4" fmla="*/ 35037 w 5972175"/>
                  <a:gd name="connsiteY4" fmla="*/ 2712031 h 2748900"/>
                  <a:gd name="connsiteX5" fmla="*/ 0 w 5972175"/>
                  <a:gd name="connsiteY5" fmla="*/ 2748899 h 2748900"/>
                  <a:gd name="connsiteX6" fmla="*/ 0 w 5972175"/>
                  <a:gd name="connsiteY6" fmla="*/ 1 h 2748900"/>
                  <a:gd name="connsiteX7" fmla="*/ 35037 w 5972175"/>
                  <a:gd name="connsiteY7" fmla="*/ 36870 h 2748900"/>
                  <a:gd name="connsiteX8" fmla="*/ 2986087 w 5972175"/>
                  <a:gd name="connsiteY8" fmla="*/ 927189 h 2748900"/>
                  <a:gd name="connsiteX9" fmla="*/ 5937137 w 5972175"/>
                  <a:gd name="connsiteY9" fmla="*/ 36870 h 274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72175" h="2748900">
                    <a:moveTo>
                      <a:pt x="5972175" y="0"/>
                    </a:moveTo>
                    <a:lnTo>
                      <a:pt x="5972175" y="2748900"/>
                    </a:lnTo>
                    <a:lnTo>
                      <a:pt x="5937137" y="2712031"/>
                    </a:lnTo>
                    <a:cubicBezTo>
                      <a:pt x="5368815" y="2181717"/>
                      <a:pt x="4260390" y="1821711"/>
                      <a:pt x="2986087" y="1821711"/>
                    </a:cubicBezTo>
                    <a:cubicBezTo>
                      <a:pt x="1711785" y="1821711"/>
                      <a:pt x="603359" y="2181717"/>
                      <a:pt x="35037" y="2712031"/>
                    </a:cubicBezTo>
                    <a:lnTo>
                      <a:pt x="0" y="2748899"/>
                    </a:lnTo>
                    <a:lnTo>
                      <a:pt x="0" y="1"/>
                    </a:lnTo>
                    <a:lnTo>
                      <a:pt x="35037" y="36870"/>
                    </a:lnTo>
                    <a:cubicBezTo>
                      <a:pt x="603360" y="567184"/>
                      <a:pt x="1711785" y="927189"/>
                      <a:pt x="2986087" y="927189"/>
                    </a:cubicBezTo>
                    <a:cubicBezTo>
                      <a:pt x="4260390" y="927189"/>
                      <a:pt x="5368815" y="567184"/>
                      <a:pt x="5937137" y="3687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70000">
                    <a:schemeClr val="accent4">
                      <a:alpha val="12000"/>
                    </a:schemeClr>
                  </a:gs>
                  <a:gs pos="30000">
                    <a:schemeClr val="accent2">
                      <a:alpha val="1200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0">
                <a:extLst>
                  <a:ext uri="{FF2B5EF4-FFF2-40B4-BE49-F238E27FC236}">
                    <a16:creationId xmlns:a16="http://schemas.microsoft.com/office/drawing/2014/main" id="{F4A5305E-08E8-ED7C-8F72-DC8343414FFD}"/>
                  </a:ext>
                </a:extLst>
              </p:cNvPr>
              <p:cNvSpPr/>
              <p:nvPr/>
            </p:nvSpPr>
            <p:spPr>
              <a:xfrm>
                <a:off x="6471096" y="2746131"/>
                <a:ext cx="2597248" cy="1803060"/>
              </a:xfrm>
              <a:custGeom>
                <a:avLst/>
                <a:gdLst>
                  <a:gd name="connsiteX0" fmla="*/ 1528367 w 1920774"/>
                  <a:gd name="connsiteY0" fmla="*/ 0 h 1034603"/>
                  <a:gd name="connsiteX1" fmla="*/ 1920774 w 1920774"/>
                  <a:gd name="connsiteY1" fmla="*/ 541910 h 1034603"/>
                  <a:gd name="connsiteX2" fmla="*/ 1564005 w 1920774"/>
                  <a:gd name="connsiteY2" fmla="*/ 1034603 h 1034603"/>
                  <a:gd name="connsiteX3" fmla="*/ 1535077 w 1920774"/>
                  <a:gd name="connsiteY3" fmla="*/ 1022086 h 1034603"/>
                  <a:gd name="connsiteX4" fmla="*/ 124239 w 1920774"/>
                  <a:gd name="connsiteY4" fmla="*/ 788322 h 1034603"/>
                  <a:gd name="connsiteX5" fmla="*/ 0 w 1920774"/>
                  <a:gd name="connsiteY5" fmla="*/ 792376 h 1034603"/>
                  <a:gd name="connsiteX6" fmla="*/ 0 w 1920774"/>
                  <a:gd name="connsiteY6" fmla="*/ 227493 h 1034603"/>
                  <a:gd name="connsiteX7" fmla="*/ 124239 w 1920774"/>
                  <a:gd name="connsiteY7" fmla="*/ 231548 h 1034603"/>
                  <a:gd name="connsiteX8" fmla="*/ 1291417 w 1920774"/>
                  <a:gd name="connsiteY8" fmla="*/ 78250 h 103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0774" h="1034603">
                    <a:moveTo>
                      <a:pt x="1528367" y="0"/>
                    </a:moveTo>
                    <a:lnTo>
                      <a:pt x="1920774" y="541910"/>
                    </a:lnTo>
                    <a:lnTo>
                      <a:pt x="1564005" y="1034603"/>
                    </a:lnTo>
                    <a:lnTo>
                      <a:pt x="1535077" y="1022086"/>
                    </a:lnTo>
                    <a:cubicBezTo>
                      <a:pt x="1149107" y="875852"/>
                      <a:pt x="658402" y="788322"/>
                      <a:pt x="124239" y="788322"/>
                    </a:cubicBezTo>
                    <a:lnTo>
                      <a:pt x="0" y="792376"/>
                    </a:lnTo>
                    <a:lnTo>
                      <a:pt x="0" y="227493"/>
                    </a:lnTo>
                    <a:lnTo>
                      <a:pt x="124239" y="231548"/>
                    </a:lnTo>
                    <a:cubicBezTo>
                      <a:pt x="551569" y="231548"/>
                      <a:pt x="951086" y="175529"/>
                      <a:pt x="1291417" y="782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88000">
                    <a:schemeClr val="accent4">
                      <a:alpha val="12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0">
                <a:extLst>
                  <a:ext uri="{FF2B5EF4-FFF2-40B4-BE49-F238E27FC236}">
                    <a16:creationId xmlns:a16="http://schemas.microsoft.com/office/drawing/2014/main" id="{9824DCCE-2E66-7C09-75CC-C4AA17CB3B73}"/>
                  </a:ext>
                </a:extLst>
              </p:cNvPr>
              <p:cNvSpPr/>
              <p:nvPr/>
            </p:nvSpPr>
            <p:spPr>
              <a:xfrm flipH="1">
                <a:off x="3123656" y="2746131"/>
                <a:ext cx="2597248" cy="1803060"/>
              </a:xfrm>
              <a:custGeom>
                <a:avLst/>
                <a:gdLst>
                  <a:gd name="connsiteX0" fmla="*/ 1528367 w 1920774"/>
                  <a:gd name="connsiteY0" fmla="*/ 0 h 1034603"/>
                  <a:gd name="connsiteX1" fmla="*/ 1920774 w 1920774"/>
                  <a:gd name="connsiteY1" fmla="*/ 541910 h 1034603"/>
                  <a:gd name="connsiteX2" fmla="*/ 1564005 w 1920774"/>
                  <a:gd name="connsiteY2" fmla="*/ 1034603 h 1034603"/>
                  <a:gd name="connsiteX3" fmla="*/ 1535077 w 1920774"/>
                  <a:gd name="connsiteY3" fmla="*/ 1022086 h 1034603"/>
                  <a:gd name="connsiteX4" fmla="*/ 124239 w 1920774"/>
                  <a:gd name="connsiteY4" fmla="*/ 788322 h 1034603"/>
                  <a:gd name="connsiteX5" fmla="*/ 0 w 1920774"/>
                  <a:gd name="connsiteY5" fmla="*/ 792376 h 1034603"/>
                  <a:gd name="connsiteX6" fmla="*/ 0 w 1920774"/>
                  <a:gd name="connsiteY6" fmla="*/ 227493 h 1034603"/>
                  <a:gd name="connsiteX7" fmla="*/ 124239 w 1920774"/>
                  <a:gd name="connsiteY7" fmla="*/ 231548 h 1034603"/>
                  <a:gd name="connsiteX8" fmla="*/ 1291417 w 1920774"/>
                  <a:gd name="connsiteY8" fmla="*/ 78250 h 103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0774" h="1034603">
                    <a:moveTo>
                      <a:pt x="1528367" y="0"/>
                    </a:moveTo>
                    <a:lnTo>
                      <a:pt x="1920774" y="541910"/>
                    </a:lnTo>
                    <a:lnTo>
                      <a:pt x="1564005" y="1034603"/>
                    </a:lnTo>
                    <a:lnTo>
                      <a:pt x="1535077" y="1022086"/>
                    </a:lnTo>
                    <a:cubicBezTo>
                      <a:pt x="1149107" y="875852"/>
                      <a:pt x="658402" y="788322"/>
                      <a:pt x="124239" y="788322"/>
                    </a:cubicBezTo>
                    <a:lnTo>
                      <a:pt x="0" y="792376"/>
                    </a:lnTo>
                    <a:lnTo>
                      <a:pt x="0" y="227493"/>
                    </a:lnTo>
                    <a:lnTo>
                      <a:pt x="124239" y="231548"/>
                    </a:lnTo>
                    <a:cubicBezTo>
                      <a:pt x="551569" y="231548"/>
                      <a:pt x="951086" y="175529"/>
                      <a:pt x="1291417" y="782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0"/>
                    </a:schemeClr>
                  </a:gs>
                  <a:gs pos="88000">
                    <a:schemeClr val="accent2">
                      <a:alpha val="12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0">
                <a:extLst>
                  <a:ext uri="{FF2B5EF4-FFF2-40B4-BE49-F238E27FC236}">
                    <a16:creationId xmlns:a16="http://schemas.microsoft.com/office/drawing/2014/main" id="{A26CFC15-947F-B562-D760-05F13389746F}"/>
                  </a:ext>
                </a:extLst>
              </p:cNvPr>
              <p:cNvSpPr/>
              <p:nvPr/>
            </p:nvSpPr>
            <p:spPr>
              <a:xfrm>
                <a:off x="5056741" y="2617377"/>
                <a:ext cx="2078520" cy="2078520"/>
              </a:xfrm>
              <a:prstGeom prst="ellipse">
                <a:avLst/>
              </a:prstGeom>
              <a:gradFill flip="none" rotWithShape="1">
                <a:gsLst>
                  <a:gs pos="82000">
                    <a:schemeClr val="accent2">
                      <a:lumMod val="75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Helvetica Neue"/>
                    <a:cs typeface="Arial" panose="020B0604020202020204" pitchFamily="34" charset="0"/>
                  </a:rPr>
                  <a:t>VS</a:t>
                </a:r>
                <a:endParaRPr lang="zh-CN" altLang="en-US" sz="2800" b="1" dirty="0">
                  <a:solidFill>
                    <a:srgbClr val="FF0000"/>
                  </a:solidFill>
                  <a:latin typeface="Helvetica Neue"/>
                  <a:cs typeface="Arial" panose="020B0604020202020204" pitchFamily="34" charset="0"/>
                </a:endParaRPr>
              </a:p>
            </p:txBody>
          </p:sp>
          <p:sp>
            <p:nvSpPr>
              <p:cNvPr id="65" name="0">
                <a:extLst>
                  <a:ext uri="{FF2B5EF4-FFF2-40B4-BE49-F238E27FC236}">
                    <a16:creationId xmlns:a16="http://schemas.microsoft.com/office/drawing/2014/main" id="{6BAF5DDA-C02C-8DA9-B27B-2A91BD2A346F}"/>
                  </a:ext>
                </a:extLst>
              </p:cNvPr>
              <p:cNvSpPr/>
              <p:nvPr/>
            </p:nvSpPr>
            <p:spPr>
              <a:xfrm>
                <a:off x="4916558" y="2477194"/>
                <a:ext cx="2358886" cy="2358886"/>
              </a:xfrm>
              <a:prstGeom prst="ellipse">
                <a:avLst/>
              </a:prstGeom>
              <a:noFill/>
              <a:ln w="25400">
                <a:gradFill>
                  <a:gsLst>
                    <a:gs pos="21000">
                      <a:schemeClr val="accent2">
                        <a:alpha val="10000"/>
                      </a:schemeClr>
                    </a:gs>
                    <a:gs pos="100000">
                      <a:schemeClr val="accent2">
                        <a:alpha val="4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0">
                <a:extLst>
                  <a:ext uri="{FF2B5EF4-FFF2-40B4-BE49-F238E27FC236}">
                    <a16:creationId xmlns:a16="http://schemas.microsoft.com/office/drawing/2014/main" id="{C398CA80-6CF8-C636-A3A3-F8310B759442}"/>
                  </a:ext>
                </a:extLst>
              </p:cNvPr>
              <p:cNvSpPr/>
              <p:nvPr/>
            </p:nvSpPr>
            <p:spPr>
              <a:xfrm>
                <a:off x="5861087" y="3862028"/>
                <a:ext cx="525826" cy="525944"/>
              </a:xfrm>
              <a:custGeom>
                <a:avLst/>
                <a:gdLst>
                  <a:gd name="connsiteX0" fmla="*/ 481057 w 570142"/>
                  <a:gd name="connsiteY0" fmla="*/ 91106 h 570270"/>
                  <a:gd name="connsiteX1" fmla="*/ 392418 w 570142"/>
                  <a:gd name="connsiteY1" fmla="*/ 178186 h 570270"/>
                  <a:gd name="connsiteX2" fmla="*/ 330003 w 570142"/>
                  <a:gd name="connsiteY2" fmla="*/ 153075 h 570270"/>
                  <a:gd name="connsiteX3" fmla="*/ 319313 w 570142"/>
                  <a:gd name="connsiteY3" fmla="*/ 151739 h 570270"/>
                  <a:gd name="connsiteX4" fmla="*/ 178894 w 570142"/>
                  <a:gd name="connsiteY4" fmla="*/ 232807 h 570270"/>
                  <a:gd name="connsiteX5" fmla="*/ 174773 w 570142"/>
                  <a:gd name="connsiteY5" fmla="*/ 242996 h 570270"/>
                  <a:gd name="connsiteX6" fmla="*/ 178115 w 570142"/>
                  <a:gd name="connsiteY6" fmla="*/ 268942 h 570270"/>
                  <a:gd name="connsiteX7" fmla="*/ 88807 w 570142"/>
                  <a:gd name="connsiteY7" fmla="*/ 356356 h 570270"/>
                  <a:gd name="connsiteX8" fmla="*/ 1 w 570142"/>
                  <a:gd name="connsiteY8" fmla="*/ 266993 h 570270"/>
                  <a:gd name="connsiteX9" fmla="*/ 89141 w 570142"/>
                  <a:gd name="connsiteY9" fmla="*/ 178187 h 570270"/>
                  <a:gd name="connsiteX10" fmla="*/ 149217 w 570142"/>
                  <a:gd name="connsiteY10" fmla="*/ 201571 h 570270"/>
                  <a:gd name="connsiteX11" fmla="*/ 159685 w 570142"/>
                  <a:gd name="connsiteY11" fmla="*/ 202740 h 570270"/>
                  <a:gd name="connsiteX12" fmla="*/ 301385 w 570142"/>
                  <a:gd name="connsiteY12" fmla="*/ 120950 h 570270"/>
                  <a:gd name="connsiteX13" fmla="*/ 305561 w 570142"/>
                  <a:gd name="connsiteY13" fmla="*/ 111039 h 570270"/>
                  <a:gd name="connsiteX14" fmla="*/ 302832 w 570142"/>
                  <a:gd name="connsiteY14" fmla="*/ 88211 h 570270"/>
                  <a:gd name="connsiteX15" fmla="*/ 393755 w 570142"/>
                  <a:gd name="connsiteY15" fmla="*/ 17 h 570270"/>
                  <a:gd name="connsiteX16" fmla="*/ 481058 w 570142"/>
                  <a:gd name="connsiteY16" fmla="*/ 91106 h 570270"/>
                  <a:gd name="connsiteX17" fmla="*/ 570142 w 570142"/>
                  <a:gd name="connsiteY17" fmla="*/ 311980 h 570270"/>
                  <a:gd name="connsiteX18" fmla="*/ 479943 w 570142"/>
                  <a:gd name="connsiteY18" fmla="*/ 400898 h 570270"/>
                  <a:gd name="connsiteX19" fmla="*/ 419422 w 570142"/>
                  <a:gd name="connsiteY19" fmla="*/ 376177 h 570270"/>
                  <a:gd name="connsiteX20" fmla="*/ 408787 w 570142"/>
                  <a:gd name="connsiteY20" fmla="*/ 374896 h 570270"/>
                  <a:gd name="connsiteX21" fmla="*/ 269982 w 570142"/>
                  <a:gd name="connsiteY21" fmla="*/ 455073 h 570270"/>
                  <a:gd name="connsiteX22" fmla="*/ 265695 w 570142"/>
                  <a:gd name="connsiteY22" fmla="*/ 464483 h 570270"/>
                  <a:gd name="connsiteX23" fmla="*/ 267254 w 570142"/>
                  <a:gd name="connsiteY23" fmla="*/ 482689 h 570270"/>
                  <a:gd name="connsiteX24" fmla="*/ 178169 w 570142"/>
                  <a:gd name="connsiteY24" fmla="*/ 570271 h 570270"/>
                  <a:gd name="connsiteX25" fmla="*/ 89140 w 570142"/>
                  <a:gd name="connsiteY25" fmla="*/ 482856 h 570270"/>
                  <a:gd name="connsiteX26" fmla="*/ 176778 w 570142"/>
                  <a:gd name="connsiteY26" fmla="*/ 392101 h 570270"/>
                  <a:gd name="connsiteX27" fmla="*/ 243814 w 570142"/>
                  <a:gd name="connsiteY27" fmla="*/ 420942 h 570270"/>
                  <a:gd name="connsiteX28" fmla="*/ 254838 w 570142"/>
                  <a:gd name="connsiteY28" fmla="*/ 422669 h 570270"/>
                  <a:gd name="connsiteX29" fmla="*/ 390636 w 570142"/>
                  <a:gd name="connsiteY29" fmla="*/ 344273 h 570270"/>
                  <a:gd name="connsiteX30" fmla="*/ 394812 w 570142"/>
                  <a:gd name="connsiteY30" fmla="*/ 334306 h 570270"/>
                  <a:gd name="connsiteX31" fmla="*/ 392028 w 570142"/>
                  <a:gd name="connsiteY31" fmla="*/ 309307 h 570270"/>
                  <a:gd name="connsiteX32" fmla="*/ 481224 w 570142"/>
                  <a:gd name="connsiteY32" fmla="*/ 222839 h 570270"/>
                  <a:gd name="connsiteX33" fmla="*/ 570142 w 570142"/>
                  <a:gd name="connsiteY33" fmla="*/ 311979 h 57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0142" h="570270">
                    <a:moveTo>
                      <a:pt x="481057" y="91106"/>
                    </a:moveTo>
                    <a:cubicBezTo>
                      <a:pt x="479999" y="139155"/>
                      <a:pt x="440468" y="178019"/>
                      <a:pt x="392418" y="178186"/>
                    </a:cubicBezTo>
                    <a:cubicBezTo>
                      <a:pt x="368143" y="178297"/>
                      <a:pt x="346149" y="168721"/>
                      <a:pt x="330003" y="153075"/>
                    </a:cubicBezTo>
                    <a:cubicBezTo>
                      <a:pt x="327163" y="150291"/>
                      <a:pt x="322765" y="149735"/>
                      <a:pt x="319313" y="151739"/>
                    </a:cubicBezTo>
                    <a:lnTo>
                      <a:pt x="178894" y="232807"/>
                    </a:lnTo>
                    <a:cubicBezTo>
                      <a:pt x="175330" y="234867"/>
                      <a:pt x="173660" y="239043"/>
                      <a:pt x="174773" y="242996"/>
                    </a:cubicBezTo>
                    <a:cubicBezTo>
                      <a:pt x="177112" y="251236"/>
                      <a:pt x="178281" y="259922"/>
                      <a:pt x="178115" y="268942"/>
                    </a:cubicBezTo>
                    <a:cubicBezTo>
                      <a:pt x="177224" y="316769"/>
                      <a:pt x="136634" y="356523"/>
                      <a:pt x="88807" y="356356"/>
                    </a:cubicBezTo>
                    <a:cubicBezTo>
                      <a:pt x="39643" y="356244"/>
                      <a:pt x="-167" y="316212"/>
                      <a:pt x="1" y="266993"/>
                    </a:cubicBezTo>
                    <a:cubicBezTo>
                      <a:pt x="168" y="218052"/>
                      <a:pt x="40256" y="178131"/>
                      <a:pt x="89141" y="178187"/>
                    </a:cubicBezTo>
                    <a:cubicBezTo>
                      <a:pt x="112303" y="178187"/>
                      <a:pt x="133405" y="187040"/>
                      <a:pt x="149217" y="201571"/>
                    </a:cubicBezTo>
                    <a:cubicBezTo>
                      <a:pt x="152113" y="204188"/>
                      <a:pt x="156344" y="204690"/>
                      <a:pt x="159685" y="202740"/>
                    </a:cubicBezTo>
                    <a:lnTo>
                      <a:pt x="301385" y="120950"/>
                    </a:lnTo>
                    <a:cubicBezTo>
                      <a:pt x="304837" y="118945"/>
                      <a:pt x="306563" y="114881"/>
                      <a:pt x="305561" y="111039"/>
                    </a:cubicBezTo>
                    <a:cubicBezTo>
                      <a:pt x="303723" y="103745"/>
                      <a:pt x="302777" y="96062"/>
                      <a:pt x="302832" y="88211"/>
                    </a:cubicBezTo>
                    <a:cubicBezTo>
                      <a:pt x="303445" y="38434"/>
                      <a:pt x="344034" y="-930"/>
                      <a:pt x="393755" y="17"/>
                    </a:cubicBezTo>
                    <a:cubicBezTo>
                      <a:pt x="442807" y="963"/>
                      <a:pt x="482115" y="41552"/>
                      <a:pt x="481058" y="91106"/>
                    </a:cubicBezTo>
                    <a:close/>
                    <a:moveTo>
                      <a:pt x="570142" y="311980"/>
                    </a:moveTo>
                    <a:cubicBezTo>
                      <a:pt x="570031" y="361311"/>
                      <a:pt x="529330" y="401510"/>
                      <a:pt x="479943" y="400898"/>
                    </a:cubicBezTo>
                    <a:cubicBezTo>
                      <a:pt x="456448" y="400619"/>
                      <a:pt x="435178" y="391265"/>
                      <a:pt x="419422" y="376177"/>
                    </a:cubicBezTo>
                    <a:cubicBezTo>
                      <a:pt x="416526" y="373448"/>
                      <a:pt x="412239" y="372892"/>
                      <a:pt x="408787" y="374896"/>
                    </a:cubicBezTo>
                    <a:lnTo>
                      <a:pt x="269982" y="455073"/>
                    </a:lnTo>
                    <a:cubicBezTo>
                      <a:pt x="266697" y="456966"/>
                      <a:pt x="264971" y="460752"/>
                      <a:pt x="265695" y="464483"/>
                    </a:cubicBezTo>
                    <a:cubicBezTo>
                      <a:pt x="266809" y="470384"/>
                      <a:pt x="267366" y="476453"/>
                      <a:pt x="267254" y="482689"/>
                    </a:cubicBezTo>
                    <a:cubicBezTo>
                      <a:pt x="266419" y="531351"/>
                      <a:pt x="226832" y="570271"/>
                      <a:pt x="178169" y="570271"/>
                    </a:cubicBezTo>
                    <a:cubicBezTo>
                      <a:pt x="129563" y="570271"/>
                      <a:pt x="90031" y="531296"/>
                      <a:pt x="89140" y="482856"/>
                    </a:cubicBezTo>
                    <a:cubicBezTo>
                      <a:pt x="88249" y="433748"/>
                      <a:pt x="127669" y="392825"/>
                      <a:pt x="176778" y="392101"/>
                    </a:cubicBezTo>
                    <a:cubicBezTo>
                      <a:pt x="203336" y="391711"/>
                      <a:pt x="227278" y="402903"/>
                      <a:pt x="243814" y="420942"/>
                    </a:cubicBezTo>
                    <a:cubicBezTo>
                      <a:pt x="246653" y="424005"/>
                      <a:pt x="251219" y="424784"/>
                      <a:pt x="254838" y="422669"/>
                    </a:cubicBezTo>
                    <a:lnTo>
                      <a:pt x="390636" y="344273"/>
                    </a:lnTo>
                    <a:cubicBezTo>
                      <a:pt x="394088" y="342268"/>
                      <a:pt x="395814" y="338204"/>
                      <a:pt x="394812" y="334306"/>
                    </a:cubicBezTo>
                    <a:cubicBezTo>
                      <a:pt x="392697" y="326149"/>
                      <a:pt x="391759" y="317730"/>
                      <a:pt x="392028" y="309307"/>
                    </a:cubicBezTo>
                    <a:cubicBezTo>
                      <a:pt x="393420" y="260867"/>
                      <a:pt x="432784" y="222783"/>
                      <a:pt x="481224" y="222839"/>
                    </a:cubicBezTo>
                    <a:cubicBezTo>
                      <a:pt x="530388" y="222783"/>
                      <a:pt x="570253" y="262760"/>
                      <a:pt x="570142" y="311979"/>
                    </a:cubicBezTo>
                    <a:close/>
                  </a:path>
                </a:pathLst>
              </a:custGeom>
              <a:solidFill>
                <a:schemeClr val="bg1">
                  <a:alpha val="29000"/>
                </a:schemeClr>
              </a:solidFill>
              <a:ln w="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B4191E0-72C0-74E9-7238-2390E7A497EB}"/>
                </a:ext>
              </a:extLst>
            </p:cNvPr>
            <p:cNvGrpSpPr/>
            <p:nvPr/>
          </p:nvGrpSpPr>
          <p:grpSpPr>
            <a:xfrm>
              <a:off x="-1822549" y="3295922"/>
              <a:ext cx="5294557" cy="829079"/>
              <a:chOff x="-1822548" y="2158159"/>
              <a:chExt cx="5294557" cy="829079"/>
            </a:xfrm>
          </p:grpSpPr>
          <p:sp>
            <p:nvSpPr>
              <p:cNvPr id="57" name="3">
                <a:extLst>
                  <a:ext uri="{FF2B5EF4-FFF2-40B4-BE49-F238E27FC236}">
                    <a16:creationId xmlns:a16="http://schemas.microsoft.com/office/drawing/2014/main" id="{5FE7CB7B-A504-D1C6-06EC-70433B5B443C}"/>
                  </a:ext>
                </a:extLst>
              </p:cNvPr>
              <p:cNvSpPr/>
              <p:nvPr/>
            </p:nvSpPr>
            <p:spPr>
              <a:xfrm>
                <a:off x="-1629524" y="2196560"/>
                <a:ext cx="4851680" cy="79067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1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>
                <a:outerShdw blurRad="25400" dist="38100" dir="3600000" sx="103000" sy="103000" algn="t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rgbClr val="376FFF">
                  <a:shade val="50000"/>
                </a:srgbClr>
              </a:lnRef>
              <a:fillRef idx="1">
                <a:srgbClr val="376FFF"/>
              </a:fillRef>
              <a:effectRef idx="0">
                <a:srgbClr val="376FFF"/>
              </a:effectRef>
              <a:fontRef idx="minor">
                <a:srgbClr val="FFFFFF"/>
              </a:fontRef>
            </p:style>
            <p:txBody>
              <a:bodyPr vert="eaVert" wrap="none" lIns="144000" tIns="0" rIns="0" bIns="0" numCol="1" spcCol="0" rtlCol="0" fromWordArt="0" anchor="ctr" anchorCtr="0" forceAA="0" compatLnSpc="1">
                <a:norm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500" b="1">
                  <a:solidFill>
                    <a:srgbClr val="FFFFFF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8" name="Title-3">
                <a:extLst>
                  <a:ext uri="{FF2B5EF4-FFF2-40B4-BE49-F238E27FC236}">
                    <a16:creationId xmlns:a16="http://schemas.microsoft.com/office/drawing/2014/main" id="{CB16AB80-1FE2-BCE4-0329-35BC36E4040E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-1822548" y="2158159"/>
                <a:ext cx="5294557" cy="779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Helvetica Neue"/>
                    <a:ea typeface="Segoe UI Black" panose="020B0A02040204020203" pitchFamily="34" charset="0"/>
                    <a:cs typeface="Arial" panose="020B0604020202020204" pitchFamily="34" charset="0"/>
                  </a:rPr>
                  <a:t>Traditional Methods</a:t>
                </a:r>
                <a:endParaRPr lang="zh-CN" altLang="en-US" b="1" dirty="0">
                  <a:solidFill>
                    <a:srgbClr val="FF0000"/>
                  </a:solidFill>
                  <a:latin typeface="Helvetica Neue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Group 1">
            <a:extLst>
              <a:ext uri="{FF2B5EF4-FFF2-40B4-BE49-F238E27FC236}">
                <a16:creationId xmlns:a16="http://schemas.microsoft.com/office/drawing/2014/main" id="{41DFD4F7-9575-66CA-4035-90A2C46E003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406016" y="3365256"/>
            <a:ext cx="3954085" cy="2542420"/>
            <a:chOff x="2555345" y="1293785"/>
            <a:chExt cx="6905163" cy="443992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4690F4A-9C70-2493-4422-DCAA757D10A3}"/>
                </a:ext>
              </a:extLst>
            </p:cNvPr>
            <p:cNvGrpSpPr/>
            <p:nvPr/>
          </p:nvGrpSpPr>
          <p:grpSpPr>
            <a:xfrm>
              <a:off x="5108378" y="1293785"/>
              <a:ext cx="1975245" cy="1898640"/>
              <a:chOff x="5108378" y="1293785"/>
              <a:chExt cx="1975245" cy="1898640"/>
            </a:xfrm>
          </p:grpSpPr>
          <p:sp>
            <p:nvSpPr>
              <p:cNvPr id="91" name="0">
                <a:extLst>
                  <a:ext uri="{FF2B5EF4-FFF2-40B4-BE49-F238E27FC236}">
                    <a16:creationId xmlns:a16="http://schemas.microsoft.com/office/drawing/2014/main" id="{851B1080-6E0B-44BD-7BC3-3F403680A2EC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108378" y="1620800"/>
                <a:ext cx="1975245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0">
                <a:extLst>
                  <a:ext uri="{FF2B5EF4-FFF2-40B4-BE49-F238E27FC236}">
                    <a16:creationId xmlns:a16="http://schemas.microsoft.com/office/drawing/2014/main" id="{FFAD1140-E909-7F9E-29B4-960EA7AD904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68986" y="129378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0">
                <a:extLst>
                  <a:ext uri="{FF2B5EF4-FFF2-40B4-BE49-F238E27FC236}">
                    <a16:creationId xmlns:a16="http://schemas.microsoft.com/office/drawing/2014/main" id="{125DB49A-00D1-7F1D-BEAE-5A9365F67E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926667" y="1486257"/>
                <a:ext cx="338666" cy="302948"/>
              </a:xfrm>
              <a:custGeom>
                <a:avLst/>
                <a:gdLst>
                  <a:gd name="connsiteX0" fmla="*/ 121763 h 600884"/>
                  <a:gd name="connsiteY0" fmla="*/ 121763 h 600884"/>
                  <a:gd name="connsiteX1" fmla="*/ 121763 h 600884"/>
                  <a:gd name="connsiteY1" fmla="*/ 121763 h 600884"/>
                  <a:gd name="connsiteX2" fmla="*/ 121763 h 600884"/>
                  <a:gd name="connsiteY2" fmla="*/ 121763 h 600884"/>
                  <a:gd name="connsiteX3" fmla="*/ 121763 h 600884"/>
                  <a:gd name="connsiteY3" fmla="*/ 121763 h 600884"/>
                  <a:gd name="connsiteX4" fmla="*/ 121763 h 600884"/>
                  <a:gd name="connsiteY4" fmla="*/ 121763 h 600884"/>
                  <a:gd name="connsiteX5" fmla="*/ 121763 h 600884"/>
                  <a:gd name="connsiteY5" fmla="*/ 121763 h 600884"/>
                  <a:gd name="connsiteX6" fmla="*/ 121763 h 600884"/>
                  <a:gd name="connsiteY6" fmla="*/ 121763 h 600884"/>
                  <a:gd name="connsiteX7" fmla="*/ 121763 h 600884"/>
                  <a:gd name="connsiteY7" fmla="*/ 121763 h 600884"/>
                  <a:gd name="connsiteX8" fmla="*/ 121763 h 600884"/>
                  <a:gd name="connsiteY8" fmla="*/ 121763 h 600884"/>
                  <a:gd name="connsiteX9" fmla="*/ 121763 h 600884"/>
                  <a:gd name="connsiteY9" fmla="*/ 121763 h 600884"/>
                  <a:gd name="connsiteX10" fmla="*/ 121763 h 600884"/>
                  <a:gd name="connsiteY10" fmla="*/ 121763 h 600884"/>
                  <a:gd name="connsiteX11" fmla="*/ 121763 h 600884"/>
                  <a:gd name="connsiteY11" fmla="*/ 121763 h 600884"/>
                  <a:gd name="connsiteX12" fmla="*/ 121763 h 600884"/>
                  <a:gd name="connsiteY12" fmla="*/ 121763 h 600884"/>
                  <a:gd name="connsiteX13" fmla="*/ 121763 h 600884"/>
                  <a:gd name="connsiteY13" fmla="*/ 121763 h 600884"/>
                  <a:gd name="connsiteX14" fmla="*/ 121763 h 600884"/>
                  <a:gd name="connsiteY14" fmla="*/ 121763 h 600884"/>
                  <a:gd name="connsiteX15" fmla="*/ 121763 h 600884"/>
                  <a:gd name="connsiteY15" fmla="*/ 121763 h 600884"/>
                  <a:gd name="connsiteX16" fmla="*/ 121763 h 600884"/>
                  <a:gd name="connsiteY16" fmla="*/ 121763 h 600884"/>
                  <a:gd name="connsiteX17" fmla="*/ 121763 h 600884"/>
                  <a:gd name="connsiteY17" fmla="*/ 121763 h 600884"/>
                  <a:gd name="connsiteX18" fmla="*/ 121763 h 600884"/>
                  <a:gd name="connsiteY18" fmla="*/ 121763 h 600884"/>
                  <a:gd name="connsiteX19" fmla="*/ 121763 h 600884"/>
                  <a:gd name="connsiteY19" fmla="*/ 121763 h 600884"/>
                  <a:gd name="connsiteX20" fmla="*/ 121763 h 600884"/>
                  <a:gd name="connsiteY20" fmla="*/ 121763 h 600884"/>
                  <a:gd name="connsiteX21" fmla="*/ 121763 h 600884"/>
                  <a:gd name="connsiteY21" fmla="*/ 121763 h 600884"/>
                  <a:gd name="connsiteX22" fmla="*/ 121763 h 600884"/>
                  <a:gd name="connsiteY22" fmla="*/ 121763 h 600884"/>
                  <a:gd name="connsiteX23" fmla="*/ 121763 h 600884"/>
                  <a:gd name="connsiteY23" fmla="*/ 121763 h 600884"/>
                  <a:gd name="connsiteX24" fmla="*/ 121763 h 600884"/>
                  <a:gd name="connsiteY24" fmla="*/ 121763 h 600884"/>
                  <a:gd name="connsiteX25" fmla="*/ 121763 h 600884"/>
                  <a:gd name="connsiteY25" fmla="*/ 121763 h 600884"/>
                  <a:gd name="connsiteX26" fmla="*/ 121763 h 600884"/>
                  <a:gd name="connsiteY26" fmla="*/ 121763 h 600884"/>
                  <a:gd name="connsiteX27" fmla="*/ 121763 h 600884"/>
                  <a:gd name="connsiteY27" fmla="*/ 121763 h 600884"/>
                  <a:gd name="connsiteX28" fmla="*/ 121763 h 600884"/>
                  <a:gd name="connsiteY28" fmla="*/ 121763 h 600884"/>
                  <a:gd name="connsiteX29" fmla="*/ 121763 h 600884"/>
                  <a:gd name="connsiteY29" fmla="*/ 121763 h 600884"/>
                  <a:gd name="connsiteX30" fmla="*/ 121763 h 600884"/>
                  <a:gd name="connsiteY30" fmla="*/ 121763 h 600884"/>
                  <a:gd name="connsiteX31" fmla="*/ 121763 h 600884"/>
                  <a:gd name="connsiteY31" fmla="*/ 121763 h 600884"/>
                  <a:gd name="connsiteX32" fmla="*/ 121763 h 600884"/>
                  <a:gd name="connsiteY32" fmla="*/ 121763 h 600884"/>
                  <a:gd name="connsiteX33" fmla="*/ 121763 h 600884"/>
                  <a:gd name="connsiteY33" fmla="*/ 121763 h 600884"/>
                  <a:gd name="connsiteX34" fmla="*/ 121763 h 600884"/>
                  <a:gd name="connsiteY34" fmla="*/ 121763 h 600884"/>
                  <a:gd name="connsiteX35" fmla="*/ 121763 h 600884"/>
                  <a:gd name="connsiteY35" fmla="*/ 121763 h 600884"/>
                  <a:gd name="connsiteX36" fmla="*/ 121763 h 600884"/>
                  <a:gd name="connsiteY36" fmla="*/ 121763 h 600884"/>
                  <a:gd name="connsiteX37" fmla="*/ 121763 h 600884"/>
                  <a:gd name="connsiteY37" fmla="*/ 121763 h 600884"/>
                  <a:gd name="connsiteX38" fmla="*/ 121763 h 600884"/>
                  <a:gd name="connsiteY38" fmla="*/ 121763 h 600884"/>
                  <a:gd name="connsiteX39" fmla="*/ 121763 h 600884"/>
                  <a:gd name="connsiteY39" fmla="*/ 121763 h 600884"/>
                  <a:gd name="connsiteX40" fmla="*/ 121763 h 600884"/>
                  <a:gd name="connsiteY40" fmla="*/ 121763 h 600884"/>
                  <a:gd name="connsiteX41" fmla="*/ 121763 h 600884"/>
                  <a:gd name="connsiteY41" fmla="*/ 121763 h 600884"/>
                  <a:gd name="connsiteX42" fmla="*/ 121763 h 600884"/>
                  <a:gd name="connsiteY42" fmla="*/ 121763 h 600884"/>
                  <a:gd name="connsiteX43" fmla="*/ 121763 h 600884"/>
                  <a:gd name="connsiteY43" fmla="*/ 121763 h 600884"/>
                  <a:gd name="connsiteX44" fmla="*/ 121763 h 600884"/>
                  <a:gd name="connsiteY44" fmla="*/ 121763 h 600884"/>
                  <a:gd name="connsiteX45" fmla="*/ 121763 h 600884"/>
                  <a:gd name="connsiteY45" fmla="*/ 121763 h 600884"/>
                  <a:gd name="connsiteX46" fmla="*/ 121763 h 600884"/>
                  <a:gd name="connsiteY46" fmla="*/ 121763 h 600884"/>
                  <a:gd name="connsiteX47" fmla="*/ 121763 h 600884"/>
                  <a:gd name="connsiteY47" fmla="*/ 121763 h 600884"/>
                  <a:gd name="connsiteX48" fmla="*/ 121763 h 600884"/>
                  <a:gd name="connsiteY48" fmla="*/ 121763 h 600884"/>
                  <a:gd name="connsiteX49" fmla="*/ 121763 h 600884"/>
                  <a:gd name="connsiteY49" fmla="*/ 121763 h 600884"/>
                  <a:gd name="connsiteX50" fmla="*/ 121763 h 600884"/>
                  <a:gd name="connsiteY50" fmla="*/ 121763 h 600884"/>
                  <a:gd name="connsiteX51" fmla="*/ 121763 h 600884"/>
                  <a:gd name="connsiteY51" fmla="*/ 121763 h 600884"/>
                  <a:gd name="connsiteX52" fmla="*/ 121763 h 600884"/>
                  <a:gd name="connsiteY52" fmla="*/ 121763 h 600884"/>
                  <a:gd name="connsiteX53" fmla="*/ 121763 h 600884"/>
                  <a:gd name="connsiteY53" fmla="*/ 121763 h 600884"/>
                  <a:gd name="connsiteX54" fmla="*/ 121763 h 600884"/>
                  <a:gd name="connsiteY54" fmla="*/ 121763 h 600884"/>
                  <a:gd name="connsiteX55" fmla="*/ 121763 h 600884"/>
                  <a:gd name="connsiteY55" fmla="*/ 121763 h 600884"/>
                  <a:gd name="connsiteX56" fmla="*/ 121763 h 600884"/>
                  <a:gd name="connsiteY56" fmla="*/ 121763 h 600884"/>
                  <a:gd name="connsiteX57" fmla="*/ 121763 h 600884"/>
                  <a:gd name="connsiteY57" fmla="*/ 121763 h 600884"/>
                  <a:gd name="connsiteX58" fmla="*/ 121763 h 600884"/>
                  <a:gd name="connsiteY58" fmla="*/ 121763 h 600884"/>
                  <a:gd name="connsiteX59" fmla="*/ 121763 h 600884"/>
                  <a:gd name="connsiteY59" fmla="*/ 121763 h 600884"/>
                  <a:gd name="connsiteX60" fmla="*/ 121763 h 600884"/>
                  <a:gd name="connsiteY60" fmla="*/ 121763 h 600884"/>
                  <a:gd name="connsiteX61" fmla="*/ 121763 h 600884"/>
                  <a:gd name="connsiteY61" fmla="*/ 121763 h 60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08708" h="544509">
                    <a:moveTo>
                      <a:pt x="144870" y="175007"/>
                    </a:moveTo>
                    <a:lnTo>
                      <a:pt x="464199" y="175007"/>
                    </a:lnTo>
                    <a:cubicBezTo>
                      <a:pt x="472330" y="175007"/>
                      <a:pt x="477700" y="183425"/>
                      <a:pt x="474269" y="190874"/>
                    </a:cubicBezTo>
                    <a:lnTo>
                      <a:pt x="314567" y="538028"/>
                    </a:lnTo>
                    <a:cubicBezTo>
                      <a:pt x="310539" y="546670"/>
                      <a:pt x="298306" y="546670"/>
                      <a:pt x="294278" y="538028"/>
                    </a:cubicBezTo>
                    <a:lnTo>
                      <a:pt x="134725" y="190800"/>
                    </a:lnTo>
                    <a:cubicBezTo>
                      <a:pt x="131294" y="183425"/>
                      <a:pt x="136739" y="174932"/>
                      <a:pt x="144870" y="175007"/>
                    </a:cubicBezTo>
                    <a:close/>
                    <a:moveTo>
                      <a:pt x="512221" y="174932"/>
                    </a:moveTo>
                    <a:lnTo>
                      <a:pt x="596453" y="174932"/>
                    </a:lnTo>
                    <a:cubicBezTo>
                      <a:pt x="605705" y="174932"/>
                      <a:pt x="610927" y="185585"/>
                      <a:pt x="605332" y="192960"/>
                    </a:cubicBezTo>
                    <a:lnTo>
                      <a:pt x="394489" y="467855"/>
                    </a:lnTo>
                    <a:cubicBezTo>
                      <a:pt x="386431" y="478434"/>
                      <a:pt x="370017" y="468451"/>
                      <a:pt x="375538" y="456383"/>
                    </a:cubicBezTo>
                    <a:lnTo>
                      <a:pt x="502074" y="181488"/>
                    </a:lnTo>
                    <a:cubicBezTo>
                      <a:pt x="503939" y="177465"/>
                      <a:pt x="507893" y="174932"/>
                      <a:pt x="512221" y="174932"/>
                    </a:cubicBezTo>
                    <a:close/>
                    <a:moveTo>
                      <a:pt x="12185" y="174932"/>
                    </a:moveTo>
                    <a:lnTo>
                      <a:pt x="96783" y="174932"/>
                    </a:lnTo>
                    <a:cubicBezTo>
                      <a:pt x="101110" y="174932"/>
                      <a:pt x="105063" y="177539"/>
                      <a:pt x="106854" y="181487"/>
                    </a:cubicBezTo>
                    <a:lnTo>
                      <a:pt x="233526" y="456949"/>
                    </a:lnTo>
                    <a:cubicBezTo>
                      <a:pt x="239047" y="469016"/>
                      <a:pt x="222635" y="478998"/>
                      <a:pt x="214578" y="468421"/>
                    </a:cubicBezTo>
                    <a:lnTo>
                      <a:pt x="3308" y="192959"/>
                    </a:lnTo>
                    <a:cubicBezTo>
                      <a:pt x="-2287" y="185584"/>
                      <a:pt x="2935" y="174932"/>
                      <a:pt x="12185" y="174932"/>
                    </a:cubicBezTo>
                    <a:close/>
                    <a:moveTo>
                      <a:pt x="556451" y="76519"/>
                    </a:moveTo>
                    <a:cubicBezTo>
                      <a:pt x="560155" y="76156"/>
                      <a:pt x="564036" y="77627"/>
                      <a:pt x="566536" y="81090"/>
                    </a:cubicBezTo>
                    <a:lnTo>
                      <a:pt x="606541" y="135826"/>
                    </a:lnTo>
                    <a:cubicBezTo>
                      <a:pt x="611915" y="143198"/>
                      <a:pt x="606691" y="153550"/>
                      <a:pt x="597510" y="153550"/>
                    </a:cubicBezTo>
                    <a:lnTo>
                      <a:pt x="532353" y="153550"/>
                    </a:lnTo>
                    <a:cubicBezTo>
                      <a:pt x="524218" y="153550"/>
                      <a:pt x="518769" y="145135"/>
                      <a:pt x="522203" y="137688"/>
                    </a:cubicBezTo>
                    <a:lnTo>
                      <a:pt x="547430" y="82952"/>
                    </a:lnTo>
                    <a:cubicBezTo>
                      <a:pt x="549221" y="79079"/>
                      <a:pt x="552747" y="76882"/>
                      <a:pt x="556451" y="76519"/>
                    </a:cubicBezTo>
                    <a:close/>
                    <a:moveTo>
                      <a:pt x="52488" y="76227"/>
                    </a:moveTo>
                    <a:cubicBezTo>
                      <a:pt x="56188" y="76600"/>
                      <a:pt x="59693" y="78796"/>
                      <a:pt x="61445" y="82668"/>
                    </a:cubicBezTo>
                    <a:lnTo>
                      <a:pt x="86798" y="137691"/>
                    </a:lnTo>
                    <a:cubicBezTo>
                      <a:pt x="90154" y="145136"/>
                      <a:pt x="84785" y="153550"/>
                      <a:pt x="76657" y="153550"/>
                    </a:cubicBezTo>
                    <a:lnTo>
                      <a:pt x="11187" y="153550"/>
                    </a:lnTo>
                    <a:cubicBezTo>
                      <a:pt x="2015" y="153550"/>
                      <a:pt x="-3204" y="143201"/>
                      <a:pt x="2165" y="135829"/>
                    </a:cubicBezTo>
                    <a:lnTo>
                      <a:pt x="42356" y="80732"/>
                    </a:lnTo>
                    <a:cubicBezTo>
                      <a:pt x="44892" y="77307"/>
                      <a:pt x="48788" y="75855"/>
                      <a:pt x="52488" y="76227"/>
                    </a:cubicBezTo>
                    <a:close/>
                    <a:moveTo>
                      <a:pt x="297407" y="19733"/>
                    </a:moveTo>
                    <a:cubicBezTo>
                      <a:pt x="301585" y="16159"/>
                      <a:pt x="307628" y="16159"/>
                      <a:pt x="311805" y="19733"/>
                    </a:cubicBezTo>
                    <a:cubicBezTo>
                      <a:pt x="349031" y="51456"/>
                      <a:pt x="406175" y="100008"/>
                      <a:pt x="446012" y="133891"/>
                    </a:cubicBezTo>
                    <a:cubicBezTo>
                      <a:pt x="453919" y="140593"/>
                      <a:pt x="449145" y="153550"/>
                      <a:pt x="438775" y="153550"/>
                    </a:cubicBezTo>
                    <a:lnTo>
                      <a:pt x="170363" y="153550"/>
                    </a:lnTo>
                    <a:cubicBezTo>
                      <a:pt x="159919" y="153550"/>
                      <a:pt x="155145" y="140593"/>
                      <a:pt x="163127" y="133891"/>
                    </a:cubicBezTo>
                    <a:cubicBezTo>
                      <a:pt x="203262" y="99785"/>
                      <a:pt x="260853" y="50935"/>
                      <a:pt x="297407" y="19733"/>
                    </a:cubicBezTo>
                    <a:close/>
                    <a:moveTo>
                      <a:pt x="351925" y="0"/>
                    </a:moveTo>
                    <a:lnTo>
                      <a:pt x="501739" y="0"/>
                    </a:lnTo>
                    <a:cubicBezTo>
                      <a:pt x="505245" y="0"/>
                      <a:pt x="508603" y="1713"/>
                      <a:pt x="510692" y="4543"/>
                    </a:cubicBezTo>
                    <a:lnTo>
                      <a:pt x="537103" y="40740"/>
                    </a:lnTo>
                    <a:cubicBezTo>
                      <a:pt x="539491" y="44017"/>
                      <a:pt x="539938" y="48337"/>
                      <a:pt x="538222" y="51987"/>
                    </a:cubicBezTo>
                    <a:lnTo>
                      <a:pt x="500620" y="133690"/>
                    </a:lnTo>
                    <a:cubicBezTo>
                      <a:pt x="497561" y="140393"/>
                      <a:pt x="488981" y="142330"/>
                      <a:pt x="483311" y="137563"/>
                    </a:cubicBezTo>
                    <a:cubicBezTo>
                      <a:pt x="451155" y="110229"/>
                      <a:pt x="389976" y="58243"/>
                      <a:pt x="344688" y="19662"/>
                    </a:cubicBezTo>
                    <a:cubicBezTo>
                      <a:pt x="336780" y="12959"/>
                      <a:pt x="341555" y="0"/>
                      <a:pt x="351925" y="0"/>
                    </a:cubicBezTo>
                    <a:close/>
                    <a:moveTo>
                      <a:pt x="106956" y="0"/>
                    </a:moveTo>
                    <a:lnTo>
                      <a:pt x="257280" y="0"/>
                    </a:lnTo>
                    <a:cubicBezTo>
                      <a:pt x="267649" y="0"/>
                      <a:pt x="272424" y="12959"/>
                      <a:pt x="264516" y="19662"/>
                    </a:cubicBezTo>
                    <a:cubicBezTo>
                      <a:pt x="219680" y="57870"/>
                      <a:pt x="158059" y="110155"/>
                      <a:pt x="125756" y="137563"/>
                    </a:cubicBezTo>
                    <a:cubicBezTo>
                      <a:pt x="120086" y="142330"/>
                      <a:pt x="111507" y="140393"/>
                      <a:pt x="108448" y="133690"/>
                    </a:cubicBezTo>
                    <a:lnTo>
                      <a:pt x="70700" y="51614"/>
                    </a:lnTo>
                    <a:cubicBezTo>
                      <a:pt x="68984" y="47965"/>
                      <a:pt x="69431" y="43645"/>
                      <a:pt x="71819" y="40368"/>
                    </a:cubicBezTo>
                    <a:lnTo>
                      <a:pt x="98004" y="4543"/>
                    </a:lnTo>
                    <a:cubicBezTo>
                      <a:pt x="100093" y="1713"/>
                      <a:pt x="103450" y="0"/>
                      <a:pt x="1069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itle-0">
                <a:extLst>
                  <a:ext uri="{FF2B5EF4-FFF2-40B4-BE49-F238E27FC236}">
                    <a16:creationId xmlns:a16="http://schemas.microsoft.com/office/drawing/2014/main" id="{A23912EC-E7B0-D62F-73F2-706E0AA973BE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318679" y="2037279"/>
                <a:ext cx="1554642" cy="644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/>
                <a:endParaRPr lang="zh-CN" altLang="en-US" b="1" dirty="0">
                  <a:latin typeface="+mn-ea"/>
                </a:endParaRPr>
              </a:p>
            </p:txBody>
          </p:sp>
          <p:sp>
            <p:nvSpPr>
              <p:cNvPr id="95" name="Body-0">
                <a:extLst>
                  <a:ext uri="{FF2B5EF4-FFF2-40B4-BE49-F238E27FC236}">
                    <a16:creationId xmlns:a16="http://schemas.microsoft.com/office/drawing/2014/main" id="{05532179-76CC-861D-6117-C72BB2A6DB74}"/>
                  </a:ext>
                </a:extLst>
              </p:cNvPr>
              <p:cNvSpPr txBox="1">
                <a:spLocks/>
              </p:cNvSpPr>
              <p:nvPr>
                <p:custDataLst>
                  <p:tags r:id="rId18"/>
                </p:custDataLst>
              </p:nvPr>
            </p:nvSpPr>
            <p:spPr>
              <a:xfrm>
                <a:off x="5243728" y="1961151"/>
                <a:ext cx="1682044" cy="1022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>
                    <a:solidFill>
                      <a:schemeClr val="bg1">
                        <a:alpha val="80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Helvetica Neue"/>
                  </a:rPr>
                  <a:t>Key Aspects</a:t>
                </a:r>
                <a:endParaRPr lang="zh-CN" altLang="en-US" dirty="0">
                  <a:solidFill>
                    <a:schemeClr val="tx1"/>
                  </a:solidFill>
                  <a:latin typeface="Helvetica Neue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79B2C85-8C57-C877-9E81-32C8FD033755}"/>
                </a:ext>
              </a:extLst>
            </p:cNvPr>
            <p:cNvGrpSpPr/>
            <p:nvPr/>
          </p:nvGrpSpPr>
          <p:grpSpPr>
            <a:xfrm>
              <a:off x="2555345" y="2406613"/>
              <a:ext cx="2553033" cy="3327093"/>
              <a:chOff x="2555345" y="2406613"/>
              <a:chExt cx="2553033" cy="3327093"/>
            </a:xfrm>
          </p:grpSpPr>
          <p:cxnSp>
            <p:nvCxnSpPr>
              <p:cNvPr id="85" name="1">
                <a:extLst>
                  <a:ext uri="{FF2B5EF4-FFF2-40B4-BE49-F238E27FC236}">
                    <a16:creationId xmlns:a16="http://schemas.microsoft.com/office/drawing/2014/main" id="{831A6699-7F47-80C4-5795-8FA6F3A084FB}"/>
                  </a:ext>
                </a:extLst>
              </p:cNvPr>
              <p:cNvCxnSpPr>
                <a:cxnSpLocks/>
                <a:stCxn id="91" idx="1"/>
                <a:endCxn id="87" idx="0"/>
              </p:cNvCxnSpPr>
              <p:nvPr>
                <p:custDataLst>
                  <p:tags r:id="rId9"/>
                </p:custDataLst>
              </p:nvPr>
            </p:nvCxnSpPr>
            <p:spPr>
              <a:xfrm rot="10800000" flipV="1">
                <a:off x="3585346" y="2406613"/>
                <a:ext cx="1523032" cy="1428452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1">
                <a:extLst>
                  <a:ext uri="{FF2B5EF4-FFF2-40B4-BE49-F238E27FC236}">
                    <a16:creationId xmlns:a16="http://schemas.microsoft.com/office/drawing/2014/main" id="{284A3F60-36C3-54D7-23E2-2E380573B998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2731492" y="4162081"/>
                <a:ext cx="1707706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1">
                <a:extLst>
                  <a:ext uri="{FF2B5EF4-FFF2-40B4-BE49-F238E27FC236}">
                    <a16:creationId xmlns:a16="http://schemas.microsoft.com/office/drawing/2014/main" id="{C58584B5-9531-B96B-196E-64F2B594147C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258331" y="383506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1">
                <a:extLst>
                  <a:ext uri="{FF2B5EF4-FFF2-40B4-BE49-F238E27FC236}">
                    <a16:creationId xmlns:a16="http://schemas.microsoft.com/office/drawing/2014/main" id="{5CE7F7FD-E452-6F75-B27B-6D92DD48E9D8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51855" y="3999569"/>
                <a:ext cx="266981" cy="325021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Body-1">
                <a:extLst>
                  <a:ext uri="{FF2B5EF4-FFF2-40B4-BE49-F238E27FC236}">
                    <a16:creationId xmlns:a16="http://schemas.microsoft.com/office/drawing/2014/main" id="{D01E116E-71A9-1795-294E-8F8259094E0F}"/>
                  </a:ext>
                </a:extLst>
              </p:cNvPr>
              <p:cNvSpPr txBox="1">
                <a:spLocks/>
              </p:cNvSpPr>
              <p:nvPr>
                <p:custDataLst>
                  <p:tags r:id="rId13"/>
                </p:custDataLst>
              </p:nvPr>
            </p:nvSpPr>
            <p:spPr>
              <a:xfrm>
                <a:off x="2555345" y="4487103"/>
                <a:ext cx="2059998" cy="1022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>
                    <a:solidFill>
                      <a:schemeClr val="bg1">
                        <a:alpha val="80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Helvetica Neue"/>
                  </a:rPr>
                  <a:t>Visual Quality</a:t>
                </a:r>
                <a:endParaRPr lang="zh-CN" altLang="en-US" dirty="0">
                  <a:solidFill>
                    <a:schemeClr val="tx1"/>
                  </a:solidFill>
                  <a:latin typeface="Helvetica Neue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6FB4F5F-1C23-C1AE-878E-751A581AC89D}"/>
                </a:ext>
              </a:extLst>
            </p:cNvPr>
            <p:cNvGrpSpPr/>
            <p:nvPr/>
          </p:nvGrpSpPr>
          <p:grpSpPr>
            <a:xfrm>
              <a:off x="7083623" y="2406613"/>
              <a:ext cx="2376885" cy="3327093"/>
              <a:chOff x="7083623" y="2406613"/>
              <a:chExt cx="2376885" cy="3327093"/>
            </a:xfrm>
          </p:grpSpPr>
          <p:sp>
            <p:nvSpPr>
              <p:cNvPr id="73" name="3">
                <a:extLst>
                  <a:ext uri="{FF2B5EF4-FFF2-40B4-BE49-F238E27FC236}">
                    <a16:creationId xmlns:a16="http://schemas.microsoft.com/office/drawing/2014/main" id="{20DFEC2B-16F1-8D8B-97D2-797884BFCFB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752802" y="4162081"/>
                <a:ext cx="1707706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3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2">
                <a:extLst>
                  <a:ext uri="{FF2B5EF4-FFF2-40B4-BE49-F238E27FC236}">
                    <a16:creationId xmlns:a16="http://schemas.microsoft.com/office/drawing/2014/main" id="{B571CBBD-C576-CD32-C06D-625C46CC5E0B}"/>
                  </a:ext>
                </a:extLst>
              </p:cNvPr>
              <p:cNvCxnSpPr>
                <a:cxnSpLocks/>
                <a:stCxn id="91" idx="3"/>
                <a:endCxn id="75" idx="0"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7083623" y="2406613"/>
                <a:ext cx="1523033" cy="1428452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3">
                <a:extLst>
                  <a:ext uri="{FF2B5EF4-FFF2-40B4-BE49-F238E27FC236}">
                    <a16:creationId xmlns:a16="http://schemas.microsoft.com/office/drawing/2014/main" id="{7B4DE171-FA59-12B0-FFDF-02123B4FF8F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8279641" y="383506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3">
                <a:extLst>
                  <a:ext uri="{FF2B5EF4-FFF2-40B4-BE49-F238E27FC236}">
                    <a16:creationId xmlns:a16="http://schemas.microsoft.com/office/drawing/2014/main" id="{DB714F3F-AE1F-2924-9000-BBA15007AF1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8458400" y="3999569"/>
                <a:ext cx="296510" cy="32502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18" name="3">
            <a:extLst>
              <a:ext uri="{FF2B5EF4-FFF2-40B4-BE49-F238E27FC236}">
                <a16:creationId xmlns:a16="http://schemas.microsoft.com/office/drawing/2014/main" id="{A06D2FB9-D589-EA30-7132-565CC2BDDD07}"/>
              </a:ext>
            </a:extLst>
          </p:cNvPr>
          <p:cNvSpPr/>
          <p:nvPr/>
        </p:nvSpPr>
        <p:spPr>
          <a:xfrm>
            <a:off x="6794723" y="1880121"/>
            <a:ext cx="2185763" cy="3745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1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" dist="38100" dir="3600000" sx="103000" sy="103000" algn="t" rotWithShape="0">
              <a:schemeClr val="accent2">
                <a:alpha val="20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="eaVert" wrap="none" lIns="144000" tIns="0" rIns="0" bIns="0" numCol="1" spcCol="0" rtlCol="0" fromWordArt="0" anchor="ctr" anchorCtr="0" forceAA="0" compatLnSpc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1" name="Title-3">
            <a:extLst>
              <a:ext uri="{FF2B5EF4-FFF2-40B4-BE49-F238E27FC236}">
                <a16:creationId xmlns:a16="http://schemas.microsoft.com/office/drawing/2014/main" id="{AA87101B-E42F-FBAF-87E0-9B23792766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29721" y="1869025"/>
            <a:ext cx="25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Diffusion Methods</a:t>
            </a:r>
            <a:endParaRPr lang="zh-CN" altLang="en-US" b="1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2" name="箭头: 下 121">
            <a:extLst>
              <a:ext uri="{FF2B5EF4-FFF2-40B4-BE49-F238E27FC236}">
                <a16:creationId xmlns:a16="http://schemas.microsoft.com/office/drawing/2014/main" id="{7929920B-ABF4-6AF2-D1F2-1CA682A85C7E}"/>
              </a:ext>
            </a:extLst>
          </p:cNvPr>
          <p:cNvSpPr>
            <a:spLocks noChangeAspect="1"/>
          </p:cNvSpPr>
          <p:nvPr/>
        </p:nvSpPr>
        <p:spPr>
          <a:xfrm>
            <a:off x="5149489" y="2621758"/>
            <a:ext cx="568003" cy="712004"/>
          </a:xfrm>
          <a:prstGeom prst="down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5" name="Body-0">
            <a:extLst>
              <a:ext uri="{FF2B5EF4-FFF2-40B4-BE49-F238E27FC236}">
                <a16:creationId xmlns:a16="http://schemas.microsoft.com/office/drawing/2014/main" id="{BF858EBB-FA33-835B-E4F3-C923BA0C59A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417731" y="5202614"/>
            <a:ext cx="963184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Helvetica Neue"/>
              </a:rPr>
              <a:t>Semantic Control</a:t>
            </a:r>
            <a:endParaRPr lang="zh-CN" altLang="en-US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920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8EDC-0868-B4AD-89CE-48296BF2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AF965-DD60-2A84-CE83-1506BDD23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4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2797A1-A671-8B2B-256E-BE3F46024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45900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5D5EFF-5F75-EE5D-BD75-4B9804FD0338}"/>
              </a:ext>
            </a:extLst>
          </p:cNvPr>
          <p:cNvSpPr txBox="1"/>
          <p:nvPr/>
        </p:nvSpPr>
        <p:spPr>
          <a:xfrm>
            <a:off x="4077068" y="709575"/>
            <a:ext cx="262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Diffusion Model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29A3D-2F24-3FB3-F0BC-5B3611CB5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716" y="1266036"/>
            <a:ext cx="7346087" cy="1043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DA678-19D7-3C70-ACC6-0628991B4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640" y="3266226"/>
            <a:ext cx="6063001" cy="18427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E6D136-26D9-15D3-2CD6-21D1B7D25DF2}"/>
              </a:ext>
            </a:extLst>
          </p:cNvPr>
          <p:cNvSpPr txBox="1"/>
          <p:nvPr/>
        </p:nvSpPr>
        <p:spPr>
          <a:xfrm>
            <a:off x="2483893" y="24278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Add noise:</a:t>
            </a:r>
            <a:endParaRPr lang="zh-CN" altLang="en-US" dirty="0">
              <a:latin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272122-CA6C-4480-F4E8-8B975A37585A}"/>
              </a:ext>
            </a:extLst>
          </p:cNvPr>
          <p:cNvSpPr txBox="1"/>
          <p:nvPr/>
        </p:nvSpPr>
        <p:spPr>
          <a:xfrm>
            <a:off x="2333768" y="5276952"/>
            <a:ext cx="52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/>
              </a:rPr>
              <a:t>Remove noise:</a:t>
            </a:r>
            <a:endParaRPr lang="zh-CN" altLang="en-US" dirty="0">
              <a:latin typeface="Helvetica Neue" panose="020005030000000200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0EF833-7FC5-DC50-E286-016C976631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966" y="2310225"/>
            <a:ext cx="5033769" cy="549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D352A4-57B0-D27A-18FE-098B534F1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1307" y="5228978"/>
            <a:ext cx="4671374" cy="4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AD65-5DE9-CE48-4902-6663C816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D26F8-B8B5-00FC-93C5-8EDBB1255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5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50E67B-C6DD-CC5B-783D-1E9CA221B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80355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033B0DE9-B2B1-9685-303F-79E066AF8DBA}"/>
              </a:ext>
            </a:extLst>
          </p:cNvPr>
          <p:cNvSpPr txBox="1"/>
          <p:nvPr/>
        </p:nvSpPr>
        <p:spPr>
          <a:xfrm>
            <a:off x="3967152" y="692390"/>
            <a:ext cx="286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 panose="02000503000000020004"/>
                <a:cs typeface="Arial" panose="020B0604020202020204" pitchFamily="34" charset="0"/>
              </a:rPr>
              <a:t>Method Overview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 panose="02000503000000020004"/>
              <a:cs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09ADE41-6BB2-EF44-22A1-A57A2FD7D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74309"/>
              </p:ext>
            </p:extLst>
          </p:nvPr>
        </p:nvGraphicFramePr>
        <p:xfrm>
          <a:off x="1800225" y="2060811"/>
          <a:ext cx="72009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155505607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68593976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5860913"/>
                    </a:ext>
                  </a:extLst>
                </a:gridCol>
              </a:tblGrid>
              <a:tr h="237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Traditional Method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Diffusion-Based Method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Hybrid Image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Helvetica Neue"/>
                        </a:rPr>
                        <a:t>Pyramid Frequence Blending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Dual Prompt + Noise fusion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3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Helvetica Neue"/>
                        </a:rPr>
                        <a:t>Visual Anagram</a:t>
                      </a:r>
                      <a:endParaRPr lang="zh-CN" altLang="en-US" b="1" dirty="0"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Manual rotation and editing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Prompt flipping + Noise averaging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3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3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0BE4-6C06-9396-699D-06BC1C30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FA783-2348-6501-C96D-6EAD4403F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6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D53922-5AFA-03E3-3B56-F98E7A001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389152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515F558F-B5B4-909B-4E27-F356B554E18C}"/>
              </a:ext>
            </a:extLst>
          </p:cNvPr>
          <p:cNvSpPr txBox="1"/>
          <p:nvPr/>
        </p:nvSpPr>
        <p:spPr>
          <a:xfrm>
            <a:off x="2370365" y="666911"/>
            <a:ext cx="624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Image: Pyramid Decomposition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D6F74-D1DE-4EDE-0C22-7FDD04BCF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9" y="3036591"/>
            <a:ext cx="5128185" cy="2308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49438D-A2BE-7E53-6163-3A44EC7347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76" y="3036592"/>
            <a:ext cx="5125731" cy="23083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0533F-9C8E-D11B-0507-0A63FA11E979}"/>
              </a:ext>
            </a:extLst>
          </p:cNvPr>
          <p:cNvSpPr txBox="1"/>
          <p:nvPr/>
        </p:nvSpPr>
        <p:spPr>
          <a:xfrm>
            <a:off x="1098643" y="1921101"/>
            <a:ext cx="341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• </a:t>
            </a:r>
            <a:r>
              <a:rPr lang="en-US" altLang="zh-CN" dirty="0">
                <a:latin typeface="Helvetica Neue"/>
              </a:rPr>
              <a:t>Simple, controllable, efficient.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89EB2-52EF-65A7-F418-3D57CF49EC0C}"/>
              </a:ext>
            </a:extLst>
          </p:cNvPr>
          <p:cNvSpPr txBox="1"/>
          <p:nvPr/>
        </p:nvSpPr>
        <p:spPr>
          <a:xfrm>
            <a:off x="6092976" y="1782601"/>
            <a:ext cx="459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• Can’t do semantic control. </a:t>
            </a:r>
          </a:p>
          <a:p>
            <a:r>
              <a:rPr lang="en-US" altLang="zh-CN" dirty="0">
                <a:latin typeface="Helvetica Neue"/>
              </a:rPr>
              <a:t>• Requires shape compatibility.</a:t>
            </a:r>
          </a:p>
          <a:p>
            <a:r>
              <a:rPr lang="en-US" altLang="zh-CN" dirty="0">
                <a:latin typeface="Helvetica Neue"/>
              </a:rPr>
              <a:t>• Abrupt fusion transitions.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7656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8E9C5-374D-A00D-1502-ADFFE4ED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44016-60BD-51A6-51AC-43D2670F8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7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9BF97D-15EB-05D2-9F7D-2C3CEBC13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481666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D3122D31-DC9F-F990-D21A-75DF07948C5B}"/>
              </a:ext>
            </a:extLst>
          </p:cNvPr>
          <p:cNvSpPr txBox="1"/>
          <p:nvPr/>
        </p:nvSpPr>
        <p:spPr>
          <a:xfrm>
            <a:off x="3098771" y="619144"/>
            <a:ext cx="460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Image: Diffusion Model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893A30-99F9-745C-8240-F89F98B38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343" y="1258900"/>
            <a:ext cx="5040370" cy="3583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28A357-48E3-3FA0-F207-E984C2C2A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617" y="5105997"/>
            <a:ext cx="3214379" cy="1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FB5C-F00D-597D-2A17-60495E39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E546B-65B8-60F2-A9FD-E5FAC29AE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8</a:t>
            </a:fld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71E48D-E875-7E7C-7DBE-70E1DAD27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961236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6230D0A6-F38B-804E-3357-37869A861F4E}"/>
              </a:ext>
            </a:extLst>
          </p:cNvPr>
          <p:cNvSpPr txBox="1"/>
          <p:nvPr/>
        </p:nvSpPr>
        <p:spPr>
          <a:xfrm>
            <a:off x="3333650" y="635426"/>
            <a:ext cx="413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Results of Diffusion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3044C-1FC8-DCE7-FFA4-2C49AADD3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1515935"/>
            <a:ext cx="1818695" cy="1818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3950F-B5C3-EB82-3569-6191929DE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23" y="1515935"/>
            <a:ext cx="1818695" cy="18186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8C49E-6227-009C-BCD7-348BBFC7A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78" y="1515935"/>
            <a:ext cx="1818694" cy="18186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1395EC-D151-C9C5-3E7B-C91048A3A8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3603416"/>
            <a:ext cx="1818695" cy="18186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B85D16-518D-1158-34EB-A82283FB7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23" y="3603415"/>
            <a:ext cx="1818695" cy="18186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FA8249-4A03-08F0-19F4-F53CC6385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76" y="3603417"/>
            <a:ext cx="1818694" cy="181869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F43E183-D404-C1C2-B944-EBEF4EDC6E2A}"/>
              </a:ext>
            </a:extLst>
          </p:cNvPr>
          <p:cNvSpPr txBox="1"/>
          <p:nvPr/>
        </p:nvSpPr>
        <p:spPr>
          <a:xfrm>
            <a:off x="6690389" y="1135047"/>
            <a:ext cx="37297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Advantages:</a:t>
            </a:r>
          </a:p>
          <a:p>
            <a:r>
              <a:rPr lang="en-US" altLang="zh-CN" dirty="0">
                <a:latin typeface="Helvetica Neue"/>
              </a:rPr>
              <a:t>• Semantic controllability via prompt. </a:t>
            </a:r>
          </a:p>
          <a:p>
            <a:r>
              <a:rPr lang="en-US" altLang="zh-CN" dirty="0">
                <a:latin typeface="Helvetica Neue"/>
              </a:rPr>
              <a:t>• No need for structural compatibility.</a:t>
            </a:r>
          </a:p>
          <a:p>
            <a:r>
              <a:rPr lang="en-US" altLang="zh-CN" dirty="0">
                <a:latin typeface="Helvetica Neue"/>
              </a:rPr>
              <a:t>• Smooth transitions with minimal artifacts.</a:t>
            </a:r>
          </a:p>
          <a:p>
            <a:r>
              <a:rPr lang="en-US" altLang="zh-CN" dirty="0">
                <a:latin typeface="Helvetica Neue"/>
              </a:rPr>
              <a:t>• Scalable to complex, high-res, and multimodal settings.</a:t>
            </a:r>
            <a:endParaRPr lang="zh-CN" altLang="en-US" dirty="0">
              <a:latin typeface="Helvetica Neue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0ACD10-967C-C862-1784-2C4F6446B37F}"/>
              </a:ext>
            </a:extLst>
          </p:cNvPr>
          <p:cNvSpPr txBox="1"/>
          <p:nvPr/>
        </p:nvSpPr>
        <p:spPr>
          <a:xfrm>
            <a:off x="6690389" y="3884198"/>
            <a:ext cx="3729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Limitations: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Helvetica Neue"/>
              </a:rPr>
              <a:t>• 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Often takes many generations to get a satisfactory result. </a:t>
            </a:r>
          </a:p>
          <a:p>
            <a:r>
              <a:rPr lang="en-US" altLang="zh-CN" dirty="0">
                <a:latin typeface="Helvetica Neue"/>
              </a:rPr>
              <a:t>• Hard to precisely control spatial location of fusion.</a:t>
            </a:r>
          </a:p>
          <a:p>
            <a:r>
              <a:rPr lang="en-US" altLang="zh-CN" dirty="0">
                <a:latin typeface="Helvetica Neue"/>
              </a:rPr>
              <a:t>• High computational cost-</a:t>
            </a:r>
            <a:r>
              <a:rPr lang="en-US" altLang="zh-CN" dirty="0" err="1">
                <a:latin typeface="Helvetica Neue"/>
              </a:rPr>
              <a:t>payed</a:t>
            </a:r>
            <a:r>
              <a:rPr lang="en-US" altLang="zh-CN" dirty="0">
                <a:latin typeface="Helvetica Neue"/>
              </a:rPr>
              <a:t> 9.99$ to use A100 on Google </a:t>
            </a:r>
            <a:r>
              <a:rPr lang="en-US" altLang="zh-CN" dirty="0" err="1">
                <a:latin typeface="Helvetica Neue"/>
              </a:rPr>
              <a:t>Colab</a:t>
            </a:r>
            <a:r>
              <a:rPr lang="en-US" altLang="zh-CN" dirty="0">
                <a:latin typeface="Helvetica Neue"/>
              </a:rPr>
              <a:t>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358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8D50-047E-86E4-C806-E00D13AA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B8C18-FBAD-F232-6A6D-11D80121B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9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4313AE-0010-C743-C622-05C1778C7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854510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92B6DF13-E658-6519-906E-B207EBF80FC3}"/>
              </a:ext>
            </a:extLst>
          </p:cNvPr>
          <p:cNvSpPr txBox="1"/>
          <p:nvPr/>
        </p:nvSpPr>
        <p:spPr>
          <a:xfrm>
            <a:off x="2954741" y="719686"/>
            <a:ext cx="5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Anagram: Manual Editing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282F9-A612-B0BF-7BA5-E49DAB149ED4}"/>
              </a:ext>
            </a:extLst>
          </p:cNvPr>
          <p:cNvSpPr txBox="1"/>
          <p:nvPr/>
        </p:nvSpPr>
        <p:spPr>
          <a:xfrm>
            <a:off x="3366858" y="1288146"/>
            <a:ext cx="4374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Complicated process:</a:t>
            </a:r>
          </a:p>
          <a:p>
            <a:r>
              <a:rPr lang="en-US" altLang="zh-CN" dirty="0">
                <a:latin typeface="Helvetica Neue"/>
              </a:rPr>
              <a:t>• Requires careful design</a:t>
            </a:r>
          </a:p>
          <a:p>
            <a:r>
              <a:rPr lang="en-US" altLang="zh-CN" dirty="0">
                <a:latin typeface="Helvetica Neue"/>
              </a:rPr>
              <a:t>• Many manual works such as preprocessing, alignment, masking etc.</a:t>
            </a:r>
          </a:p>
          <a:p>
            <a:endParaRPr lang="zh-CN" altLang="en-US" dirty="0">
              <a:latin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B3219-667F-9DBF-C377-112B702FD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506" y="2874246"/>
            <a:ext cx="3695899" cy="2712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8DBDA5-4D7C-802A-D0A6-480252342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470" y="2876223"/>
            <a:ext cx="3695899" cy="27398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51482-0502-43AC-5B50-210D20A53681}"/>
              </a:ext>
            </a:extLst>
          </p:cNvPr>
          <p:cNvSpPr txBox="1"/>
          <p:nvPr/>
        </p:nvSpPr>
        <p:spPr>
          <a:xfrm>
            <a:off x="4410074" y="5695141"/>
            <a:ext cx="2287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Artwork by Rupert Shrive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5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0"/>
  <p:tag name="OP_SCP_DEFAULT_TEXT" val="单击此处添加文本，单击此处添加文本。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965"/>
  <p:tag name="OP_SCP_COMPONENT_INFO" val="{&quot;title&quot;:&quot;双色对比图-3&quot;,&quot;description&quot;:&quot;蓝紫色,渐变,3项&quot;,&quot;keywords&quot;:[&quot;蓝紫色&quot;,&quot;渐变&quot;,&quot;3项&quot;],&quot;labels&quot;:[]}"/>
  <p:tag name="OP_SCP_GROUP_ID" val="50ca69da-ebd5-987f-bd90-382d69d79548"/>
  <p:tag name="OP_SCP_ITEM_COUNT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3408"/>
  <p:tag name="OP_SCP_COMPONENT_INFO" val="{&quot;title&quot;:&quot;渐变5项列表古风元素&quot;,&quot;description&quot;:&quot;棕色,渐变,5项&quot;,&quot;keywords&quot;:[&quot;棕色&quot;,&quot;渐变&quot;,&quot;5项&quot;],&quot;labels&quot;:[]}"/>
  <p:tag name="OP_SCP_GROUP_ID" val="d914cc29-88f4-9b52-9cf9-3b39d409ff91"/>
  <p:tag name="OP_SCP_ITEM_COUNT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机添加文本，单机添加文本&#10;单机添加文本，单机添加文本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机添加文本，单机添加文本&#10;单机添加文本，单机添加文本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机添加文本，单机添加文本&#10;单机添加文本，单机添加文本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73"/>
  <p:tag name="OP_SCP_COMPONENT_INFO" val="{&quot;title&quot;:&quot;渐变3项总分PPT组件&quot;,&quot;description&quot;:&quot;渐变3项总分PPT组件&quot;,&quot;keywords&quot;:[&quot;渐变&quot;,&quot;3项&quot;,&quot;总分&quot;,&quot;PPT组件&quot;],&quot;labels&quot;:[]}"/>
  <p:tag name="OP_SCP_GROUP_ID" val="7ee10ef4-6f61-42f2-9675-2f231cd42ddc"/>
  <p:tag name="OP_SCP_ITEM_COUNT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5"/>
  <p:tag name="OP_SCP_DEFAULT_TEXT" val="单机添加文本，单机添加文本&#10;单机添加文本，单机添加文本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机添加文本，单机添加文本&#10;单机添加文本，单机添加文本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0"/>
  <p:tag name="OP_SCP_DEFAULT_TEXT" val="单击此处添加文本，单击此处添加文本。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52D75"/>
      </a:accent1>
      <a:accent2>
        <a:srgbClr val="7F4A9D"/>
      </a:accent2>
      <a:accent3>
        <a:srgbClr val="F1B500"/>
      </a:accent3>
      <a:accent4>
        <a:srgbClr val="9C7DAE"/>
      </a:accent4>
      <a:accent5>
        <a:srgbClr val="6FC0A9"/>
      </a:accent5>
      <a:accent6>
        <a:srgbClr val="999B9E"/>
      </a:accent6>
      <a:hlink>
        <a:srgbClr val="4472C4"/>
      </a:hlink>
      <a:folHlink>
        <a:srgbClr val="BFBFBF"/>
      </a:folHlink>
    </a:clrScheme>
    <a:fontScheme name="3kpoptf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5427</TotalTime>
  <Words>420</Words>
  <Application>Microsoft Office PowerPoint</Application>
  <PresentationFormat>自定义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 Neue</vt:lpstr>
      <vt:lpstr>思源宋体 CN Medium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CUHK-SZ-SDS</dc:title>
  <dc:creator>Feng Jiang</dc:creator>
  <cp:lastModifiedBy>思奇 姚</cp:lastModifiedBy>
  <cp:revision>325</cp:revision>
  <dcterms:created xsi:type="dcterms:W3CDTF">2025-04-20T11:37:01Z</dcterms:created>
  <dcterms:modified xsi:type="dcterms:W3CDTF">2025-07-19T15:37:15Z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B2041714428642BEB24967989C960784_12</vt:lpwstr>
  </property>
  <property fmtid="{D5CDD505-2E9C-101B-9397-08002B2CF9AE}" pid="3" name="KSOProductBuildVer">
    <vt:lpwstr>2052-12.1.0.20784</vt:lpwstr>
  </property>
</Properties>
</file>